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7" r:id="rId2"/>
    <p:sldId id="259" r:id="rId3"/>
    <p:sldId id="31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68" r:id="rId14"/>
    <p:sldId id="271" r:id="rId15"/>
    <p:sldId id="272" r:id="rId16"/>
    <p:sldId id="318" r:id="rId17"/>
    <p:sldId id="273" r:id="rId18"/>
    <p:sldId id="310" r:id="rId19"/>
    <p:sldId id="306" r:id="rId20"/>
    <p:sldId id="309" r:id="rId21"/>
    <p:sldId id="311" r:id="rId22"/>
    <p:sldId id="274" r:id="rId23"/>
    <p:sldId id="275" r:id="rId24"/>
    <p:sldId id="278" r:id="rId25"/>
    <p:sldId id="279" r:id="rId26"/>
    <p:sldId id="280" r:id="rId27"/>
    <p:sldId id="277" r:id="rId28"/>
    <p:sldId id="282" r:id="rId29"/>
    <p:sldId id="283" r:id="rId30"/>
    <p:sldId id="284" r:id="rId31"/>
    <p:sldId id="312" r:id="rId32"/>
    <p:sldId id="305" r:id="rId33"/>
    <p:sldId id="317" r:id="rId34"/>
    <p:sldId id="313" r:id="rId35"/>
    <p:sldId id="290" r:id="rId36"/>
    <p:sldId id="293" r:id="rId37"/>
    <p:sldId id="294" r:id="rId38"/>
    <p:sldId id="314" r:id="rId39"/>
    <p:sldId id="31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16" r:id="rId48"/>
    <p:sldId id="304" r:id="rId4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16"/>
    <p:restoredTop sz="94631"/>
  </p:normalViewPr>
  <p:slideViewPr>
    <p:cSldViewPr snapToGrid="0" snapToObjects="1" showGuides="1">
      <p:cViewPr varScale="1">
        <p:scale>
          <a:sx n="123" d="100"/>
          <a:sy n="123" d="100"/>
        </p:scale>
        <p:origin x="296" y="17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BAF44-BF50-FA4C-8F1B-5B2DB31C9145}" type="datetimeFigureOut">
              <a:rPr kumimoji="1" lang="ja-JP" altLang="en-US" smtClean="0"/>
              <a:t>2018/3/10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0A9C1-BD2F-8849-9D0C-B5FA72113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75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ホットスポットと重ねてみると、おおぐま座銀河団の近くにあります。</a:t>
            </a:r>
            <a:endParaRPr kumimoji="1" lang="en-US" altLang="ja-JP" dirty="0"/>
          </a:p>
          <a:p>
            <a:r>
              <a:rPr lang="en-US" altLang="ja-JP" dirty="0"/>
              <a:t>10s (49m)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C6233-E9EA-4C83-9DA8-F65BED539653}" type="slidenum">
              <a:rPr lang="ja-JP" altLang="en-US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458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7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15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FC53-D748-4176-B8D8-0EA709078F3C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16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86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82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27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FC53-D748-4176-B8D8-0EA709078F3C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50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FC53-D748-4176-B8D8-0EA709078F3C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95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FC53-D748-4176-B8D8-0EA709078F3C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2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動画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3989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816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99F0-E813-4B48-862C-9E265F2B3422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09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57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29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50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59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27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lang="ja-JP" altLang="en-US" smtClean="0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08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C4B5-F0D8-4B16-9A2B-822E63C06301}" type="slidenum">
              <a:rPr lang="ja-JP" altLang="en-US" smtClean="0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動画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6278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299F0-E813-4B48-862C-9E265F2B3422}" type="slidenum">
              <a:rPr lang="ja-JP" altLang="en-US" smtClean="0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82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C4B5-F0D8-4B16-9A2B-822E63C06301}" type="slidenum">
              <a:rPr lang="ja-JP" altLang="en-US" smtClean="0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63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A749BA-777D-4D75-860B-F1541F970D0D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8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EC81-5441-47F8-9CBA-BFB9A9612EA4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動画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171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動画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1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A9C1-BD2F-8849-9D0C-B5FA72113CF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9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7C3AB-62C1-447C-9DB9-D4FE5A4917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4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C6233-E9EA-4C83-9DA8-F65BED53965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13339-1DB4-BC42-AB99-902C09130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8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1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5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1.png"/><Relationship Id="rId5" Type="http://schemas.openxmlformats.org/officeDocument/2006/relationships/image" Target="../media/image5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tif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4" Type="http://schemas.openxmlformats.org/officeDocument/2006/relationships/image" Target="../media/image91.tiff"/><Relationship Id="rId5" Type="http://schemas.openxmlformats.org/officeDocument/2006/relationships/image" Target="../media/image92.tiff"/><Relationship Id="rId6" Type="http://schemas.openxmlformats.org/officeDocument/2006/relationships/image" Target="../media/image93.png"/><Relationship Id="rId7" Type="http://schemas.microsoft.com/office/2007/relationships/hdphoto" Target="../media/hdphoto1.wdp"/><Relationship Id="rId8" Type="http://schemas.openxmlformats.org/officeDocument/2006/relationships/image" Target="../media/image94.tiff"/><Relationship Id="rId9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" y="1498283"/>
            <a:ext cx="8876190" cy="5114285"/>
          </a:xfrm>
          <a:prstGeom prst="rect">
            <a:avLst/>
          </a:prstGeom>
        </p:spPr>
      </p:pic>
      <p:pic>
        <p:nvPicPr>
          <p:cNvPr id="7" name="図 6"/>
          <p:cNvPicPr>
            <a:picLocks/>
          </p:cNvPicPr>
          <p:nvPr/>
        </p:nvPicPr>
        <p:blipFill rotWithShape="1">
          <a:blip r:embed="rId4">
            <a:alphaModFix amt="80000"/>
          </a:blip>
          <a:srcRect t="1370" r="7407" b="-1370"/>
          <a:stretch/>
        </p:blipFill>
        <p:spPr>
          <a:xfrm>
            <a:off x="0" y="1509886"/>
            <a:ext cx="9000000" cy="5256000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5292000" y="2723000"/>
            <a:ext cx="1224000" cy="1404000"/>
          </a:xfrm>
          <a:prstGeom prst="straightConnector1">
            <a:avLst/>
          </a:prstGeom>
          <a:ln w="57150">
            <a:solidFill>
              <a:srgbClr val="CCFF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216355" y="645486"/>
            <a:ext cx="671129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最高エネルギー宇宙線</a:t>
            </a:r>
            <a:endParaRPr lang="en-US" altLang="ja-JP" sz="4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62" y="3748442"/>
            <a:ext cx="8701726" cy="83100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6120000" y="3587000"/>
            <a:ext cx="1832379" cy="2415005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 rot="-1260000" flipV="1">
            <a:off x="8892000" y="324988"/>
            <a:ext cx="332174" cy="847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463585" y="526733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080808"/>
                </a:solidFill>
              </a:rPr>
              <a:t>30 km</a:t>
            </a:r>
            <a:endParaRPr lang="ja-JP" altLang="en-US" sz="1200" b="1" dirty="0">
              <a:solidFill>
                <a:srgbClr val="080808"/>
              </a:solidFill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7302003" y="1526629"/>
            <a:ext cx="1776997" cy="605771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kumimoji="0" lang="ja-JP" altLang="en-US" sz="60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﨏</a:t>
            </a:r>
            <a:r>
              <a:rPr kumimoji="0" lang="ja-JP" altLang="en-US" sz="34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さこ</a:t>
            </a:r>
            <a:r>
              <a:rPr kumimoji="0" lang="ja-JP" altLang="en-US" sz="60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隆志</a:t>
            </a:r>
            <a:endParaRPr kumimoji="0" lang="en-US" altLang="ja-JP" sz="60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Font typeface="Arial"/>
              <a:buNone/>
            </a:pPr>
            <a:r>
              <a:rPr kumimoji="0" lang="ja-JP" altLang="en-US" sz="23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（オリジナル資料　</a:t>
            </a:r>
            <a:r>
              <a:rPr kumimoji="0" lang="en-US" altLang="ja-JP" sz="23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by </a:t>
            </a:r>
            <a:r>
              <a:rPr kumimoji="0" lang="ja-JP" altLang="en-US" sz="23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佐川宏之）</a:t>
            </a:r>
            <a:endParaRPr kumimoji="0" lang="en-US" altLang="ja-JP" sz="2300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0792" y="217117"/>
            <a:ext cx="348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スプリングスクール　最先端研究</a:t>
            </a:r>
            <a:r>
              <a:rPr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endParaRPr kumimoji="1" lang="en-US" altLang="ja-JP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2018/3/08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Spring School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" y="764704"/>
            <a:ext cx="4051176" cy="4861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1562" y="141684"/>
            <a:ext cx="7690981" cy="549498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ページで学ぶ「宇宙線とは？」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10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4640" y="821144"/>
            <a:ext cx="4824535" cy="353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狭義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宇宙から降り注ぐ高エネルギー放射線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陽子、ヘリウム原子核、各種原子核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広義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電子、陽電子、ガンマ線、ニュートリノ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ダークマター、重力波</a:t>
            </a:r>
            <a:endParaRPr lang="en-US" altLang="ja-JP" sz="16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様々なエネルギーの宇宙線がやってくる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大体</a:t>
            </a:r>
            <a:r>
              <a:rPr lang="en-US" altLang="ja-JP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秒間に指先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(1cm</a:t>
            </a:r>
            <a:r>
              <a:rPr lang="en-US" altLang="ja-JP" sz="1400" baseline="300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を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回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貫通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[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注：大気の外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エネルギーが一桁増えると、頻度は約</a:t>
            </a:r>
            <a:r>
              <a:rPr kumimoji="1"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1/1000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lang="en-US" altLang="ja-JP" sz="1400" baseline="300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の宇宙線が来ている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(100km</a:t>
            </a:r>
            <a:r>
              <a:rPr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に年に一個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人口加速器の最高エネルギーは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7x10</a:t>
            </a:r>
            <a:r>
              <a:rPr kumimoji="1"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12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</a:p>
          <a:p>
            <a:pPr marL="285750" indent="-285750">
              <a:buFont typeface="Arial" charset="0"/>
              <a:buChar char="•"/>
            </a:pPr>
            <a:endParaRPr lang="en-US" altLang="ja-JP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宇宙線はどこから来るのか？</a:t>
            </a:r>
            <a:endParaRPr kumimoji="1"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謎？？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宇宙の極限天体・現象が関わるはず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40" y="5089121"/>
            <a:ext cx="4849359" cy="16937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401547" y="4565901"/>
            <a:ext cx="463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世界最大の粒子加速器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LHC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</a:p>
          <a:p>
            <a:pPr algn="ctr"/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(CERN, 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スイス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,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フランス国境）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5046" y="6093296"/>
            <a:ext cx="205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全周</a:t>
            </a:r>
            <a:r>
              <a:rPr kumimoji="1"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27km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（山手線が</a:t>
            </a:r>
            <a:r>
              <a:rPr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35km)</a:t>
            </a:r>
            <a:endParaRPr kumimoji="1" lang="ja-JP" altLang="en-US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0" name="屈折矢印 19"/>
          <p:cNvSpPr/>
          <p:nvPr/>
        </p:nvSpPr>
        <p:spPr>
          <a:xfrm flipH="1">
            <a:off x="1804414" y="5339461"/>
            <a:ext cx="2520281" cy="753835"/>
          </a:xfrm>
          <a:prstGeom prst="bentUpArrow">
            <a:avLst>
              <a:gd name="adj1" fmla="val 15030"/>
              <a:gd name="adj2" fmla="val 20015"/>
              <a:gd name="adj3" fmla="val 316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 smtClean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8100" y="6112279"/>
            <a:ext cx="370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横軸の単位は</a:t>
            </a:r>
            <a:r>
              <a:rPr kumimoji="1" lang="en-US" altLang="ja-JP" sz="1400" dirty="0" smtClean="0"/>
              <a:t>eV</a:t>
            </a:r>
            <a:r>
              <a:rPr kumimoji="1" lang="ja-JP" altLang="en-US" sz="1400" dirty="0" smtClean="0"/>
              <a:t>（エレクトロンボルト）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1eV = </a:t>
            </a:r>
            <a:r>
              <a:rPr lang="ja-JP" altLang="en-US" sz="1400" dirty="0" smtClean="0"/>
              <a:t>電子を</a:t>
            </a:r>
            <a:r>
              <a:rPr lang="en-US" altLang="ja-JP" sz="1400" dirty="0" smtClean="0"/>
              <a:t>1V</a:t>
            </a:r>
            <a:r>
              <a:rPr lang="ja-JP" altLang="en-US" sz="1400" dirty="0" smtClean="0"/>
              <a:t>で加速した場合のエネルギー</a:t>
            </a:r>
            <a:endParaRPr lang="en-US" altLang="ja-JP" sz="1400" dirty="0" smtClean="0"/>
          </a:p>
          <a:p>
            <a:r>
              <a:rPr kumimoji="1" lang="ja-JP" altLang="en-US" sz="1400" dirty="0"/>
              <a:t>　</a:t>
            </a:r>
            <a:r>
              <a:rPr kumimoji="1" lang="ja-JP" altLang="en-US" sz="1400" dirty="0" smtClean="0"/>
              <a:t>　　</a:t>
            </a:r>
            <a:r>
              <a:rPr kumimoji="1" lang="en-US" altLang="ja-JP" sz="1400" dirty="0" smtClean="0"/>
              <a:t>= 1.6x10</a:t>
            </a:r>
            <a:r>
              <a:rPr kumimoji="1" lang="en-US" altLang="ja-JP" sz="1400" baseline="30000" dirty="0" smtClean="0"/>
              <a:t>-19</a:t>
            </a:r>
            <a:r>
              <a:rPr kumimoji="1" lang="en-US" altLang="ja-JP" sz="1400" dirty="0" smtClean="0"/>
              <a:t> J (</a:t>
            </a:r>
            <a:r>
              <a:rPr kumimoji="1" lang="ja-JP" altLang="en-US" sz="1400" dirty="0" smtClean="0"/>
              <a:t>ジュール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405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" y="764704"/>
            <a:ext cx="4051176" cy="4861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1562" y="141684"/>
            <a:ext cx="7690981" cy="549498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ページで学ぶ「宇宙線とは？」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11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4640" y="821144"/>
            <a:ext cx="4824535" cy="353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狭義</a:t>
            </a:r>
            <a:r>
              <a:rPr lang="en-US" altLang="ja-JP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宇宙から降り注ぐ高エネルギー放射線</a:t>
            </a:r>
            <a:endParaRPr lang="en-US" altLang="ja-JP" sz="16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陽子、ヘリウム原子核、各種原子核</a:t>
            </a:r>
            <a:endParaRPr lang="en-US" altLang="ja-JP" sz="16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en-US" altLang="ja-JP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広義</a:t>
            </a:r>
            <a:r>
              <a:rPr lang="en-US" altLang="ja-JP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電子、陽電子、ガンマ線、ニュートリノ</a:t>
            </a:r>
            <a:endParaRPr lang="en-US" altLang="ja-JP" sz="16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ダークマター、重力波</a:t>
            </a:r>
            <a:endParaRPr lang="en-US" altLang="ja-JP" sz="1600" dirty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altLang="ja-JP" sz="16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sz="16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様々なエネルギーの宇宙線がやってくる</a:t>
            </a:r>
            <a:endParaRPr lang="en-US" altLang="ja-JP" sz="16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大体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1</a:t>
            </a:r>
            <a:r>
              <a:rPr lang="ja-JP" altLang="en-US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秒間に指先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(1cm</a:t>
            </a:r>
            <a:r>
              <a:rPr lang="en-US" altLang="ja-JP" sz="1400" baseline="300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r>
              <a:rPr lang="ja-JP" altLang="en-US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を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回</a:t>
            </a:r>
            <a:r>
              <a:rPr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貫通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[</a:t>
            </a:r>
            <a:r>
              <a:rPr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注：大気の外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エネルギーが一桁増えると、頻度は約</a:t>
            </a:r>
            <a:r>
              <a:rPr kumimoji="1"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1/1000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lang="en-US" altLang="ja-JP" sz="1400" baseline="300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  <a:r>
              <a:rPr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の宇宙線が来ている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</a:t>
            </a:r>
            <a:r>
              <a:rPr lang="en-US" altLang="ja-JP" sz="1400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100km</a:t>
            </a:r>
            <a:r>
              <a:rPr lang="en-US" altLang="ja-JP" sz="1400" baseline="30000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ja-JP" altLang="en-US" sz="1400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に年に一個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人口加速器の最高エネルギーは</a:t>
            </a:r>
            <a:r>
              <a:rPr kumimoji="1"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7x10</a:t>
            </a:r>
            <a:r>
              <a:rPr kumimoji="1" lang="en-US" altLang="ja-JP" sz="1400" baseline="300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12</a:t>
            </a:r>
            <a:r>
              <a:rPr kumimoji="1" lang="en-US" altLang="ja-JP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</a:p>
          <a:p>
            <a:pPr marL="285750" indent="-285750">
              <a:buFont typeface="Arial" charset="0"/>
              <a:buChar char="•"/>
            </a:pPr>
            <a:endParaRPr lang="en-US" altLang="ja-JP" sz="1400" dirty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宇宙線はどこから来るのか？</a:t>
            </a:r>
            <a:endParaRPr kumimoji="1" lang="en-US" altLang="ja-JP" sz="14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謎？？</a:t>
            </a:r>
            <a:endParaRPr lang="en-US" altLang="ja-JP" sz="1400" dirty="0" smtClean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宇宙の極限天体・現象が関わるはず</a:t>
            </a:r>
            <a:endParaRPr kumimoji="1" lang="ja-JP" altLang="en-US" sz="1400" dirty="0">
              <a:solidFill>
                <a:schemeClr val="bg1">
                  <a:lumMod val="75000"/>
                </a:schemeClr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40" y="5089121"/>
            <a:ext cx="4849359" cy="16937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401547" y="4565901"/>
            <a:ext cx="463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世界最大の粒子加速器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LHC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</a:p>
          <a:p>
            <a:pPr algn="ctr"/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(CERN, 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スイス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,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フランス国境）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5046" y="6093296"/>
            <a:ext cx="205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全周</a:t>
            </a:r>
            <a:r>
              <a:rPr kumimoji="1"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27km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（山手線が</a:t>
            </a:r>
            <a:r>
              <a:rPr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35km)</a:t>
            </a:r>
            <a:endParaRPr kumimoji="1" lang="ja-JP" altLang="en-US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0" name="屈折矢印 19"/>
          <p:cNvSpPr/>
          <p:nvPr/>
        </p:nvSpPr>
        <p:spPr>
          <a:xfrm flipH="1">
            <a:off x="1804414" y="5339461"/>
            <a:ext cx="2520281" cy="753835"/>
          </a:xfrm>
          <a:prstGeom prst="bentUpArrow">
            <a:avLst>
              <a:gd name="adj1" fmla="val 15030"/>
              <a:gd name="adj2" fmla="val 20015"/>
              <a:gd name="adj3" fmla="val 316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 smtClean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8100" y="6112279"/>
            <a:ext cx="370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横軸の単位は</a:t>
            </a:r>
            <a:r>
              <a:rPr kumimoji="1" lang="en-US" altLang="ja-JP" sz="1400" dirty="0" smtClean="0"/>
              <a:t>eV</a:t>
            </a:r>
            <a:r>
              <a:rPr kumimoji="1" lang="ja-JP" altLang="en-US" sz="1400" dirty="0" smtClean="0"/>
              <a:t>（エレクトロンボルト）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1eV = </a:t>
            </a:r>
            <a:r>
              <a:rPr lang="ja-JP" altLang="en-US" sz="1400" dirty="0" smtClean="0"/>
              <a:t>電子を</a:t>
            </a:r>
            <a:r>
              <a:rPr lang="en-US" altLang="ja-JP" sz="1400" dirty="0" smtClean="0"/>
              <a:t>1V</a:t>
            </a:r>
            <a:r>
              <a:rPr lang="ja-JP" altLang="en-US" sz="1400" dirty="0" smtClean="0"/>
              <a:t>で加速した場合のエネルギー</a:t>
            </a:r>
            <a:endParaRPr lang="en-US" altLang="ja-JP" sz="1400" dirty="0" smtClean="0"/>
          </a:p>
          <a:p>
            <a:r>
              <a:rPr kumimoji="1" lang="ja-JP" altLang="en-US" sz="1400" dirty="0"/>
              <a:t>　</a:t>
            </a:r>
            <a:r>
              <a:rPr kumimoji="1" lang="ja-JP" altLang="en-US" sz="1400" dirty="0" smtClean="0"/>
              <a:t>　　</a:t>
            </a:r>
            <a:r>
              <a:rPr kumimoji="1" lang="en-US" altLang="ja-JP" sz="1400" dirty="0" smtClean="0"/>
              <a:t>= 1.6x10</a:t>
            </a:r>
            <a:r>
              <a:rPr kumimoji="1" lang="en-US" altLang="ja-JP" sz="1400" baseline="30000" dirty="0" smtClean="0"/>
              <a:t>-19</a:t>
            </a:r>
            <a:r>
              <a:rPr kumimoji="1" lang="en-US" altLang="ja-JP" sz="1400" dirty="0" smtClean="0"/>
              <a:t> J (</a:t>
            </a:r>
            <a:r>
              <a:rPr kumimoji="1" lang="ja-JP" altLang="en-US" sz="1400" dirty="0" smtClean="0"/>
              <a:t>ジュール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963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518" y="365127"/>
            <a:ext cx="8404964" cy="87495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超高エネルギー宇宙線と空気シャワー</a:t>
            </a: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16" t="20086" r="65365" b="7938"/>
          <a:stretch/>
        </p:blipFill>
        <p:spPr>
          <a:xfrm>
            <a:off x="2564535" y="1445741"/>
            <a:ext cx="3786837" cy="499174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88BA-B442-4459-863F-9D141EA1E32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 rot="120000">
            <a:off x="4683211" y="4349578"/>
            <a:ext cx="284205" cy="6549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 rot="-960000">
            <a:off x="4206329" y="4352565"/>
            <a:ext cx="443703" cy="9431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4838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地表検出器と大気蛍光望遠鏡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062"/>
            <a:ext cx="9144000" cy="48958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76" y="4032000"/>
            <a:ext cx="1180464" cy="163934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70" y="4031001"/>
            <a:ext cx="1180464" cy="16393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0" y="324000"/>
            <a:ext cx="5806822" cy="6984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11200" y="5798145"/>
            <a:ext cx="24176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地表検出器</a:t>
            </a:r>
            <a:endParaRPr kumimoji="1" lang="en-US" altLang="ja-JP" sz="20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dirty="0"/>
              <a:t>通過する二次宇宙線を</a:t>
            </a:r>
            <a:endParaRPr kumimoji="1" lang="en-US" altLang="ja-JP" dirty="0"/>
          </a:p>
          <a:p>
            <a:r>
              <a:rPr lang="ja-JP" altLang="en-US" dirty="0"/>
              <a:t>直接観測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94127" y="4525756"/>
            <a:ext cx="728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カメラ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49035" y="4102737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鏡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20" y="4035109"/>
            <a:ext cx="1180464" cy="163934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472059" y="2970984"/>
            <a:ext cx="212590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+mn-ea"/>
              </a:rPr>
              <a:t>大気蛍光望遠鏡</a:t>
            </a:r>
            <a:endParaRPr kumimoji="1" lang="en-US" altLang="ja-JP" sz="2000" b="1" dirty="0">
              <a:latin typeface="+mn-ea"/>
            </a:endParaRPr>
          </a:p>
          <a:p>
            <a:r>
              <a:rPr lang="ja-JP" altLang="en-US" dirty="0"/>
              <a:t>空気シャワーからの</a:t>
            </a:r>
            <a:endParaRPr lang="en-US" altLang="ja-JP" dirty="0"/>
          </a:p>
          <a:p>
            <a:r>
              <a:rPr kumimoji="1" lang="ja-JP" altLang="en-US" dirty="0"/>
              <a:t>大気蛍光を撮像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88236" y="2107434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8000"/>
                </a:solidFill>
              </a:rPr>
              <a:t>宇宙線空気シャワー</a:t>
            </a: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774120" y="3280900"/>
            <a:ext cx="7587133" cy="1996865"/>
            <a:chOff x="774120" y="3280900"/>
            <a:chExt cx="7587133" cy="1996865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4879720" y="32809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9900FF"/>
                  </a:solidFill>
                </a:rPr>
                <a:t>大気蛍光</a:t>
              </a:r>
              <a:endParaRPr kumimoji="1" lang="ja-JP" altLang="en-US" dirty="0">
                <a:solidFill>
                  <a:srgbClr val="9900FF"/>
                </a:solidFill>
              </a:endParaRPr>
            </a:p>
          </p:txBody>
        </p:sp>
        <p:grpSp>
          <p:nvGrpSpPr>
            <p:cNvPr id="26" name="図形グループ 25"/>
            <p:cNvGrpSpPr/>
            <p:nvPr/>
          </p:nvGrpSpPr>
          <p:grpSpPr>
            <a:xfrm>
              <a:off x="774120" y="3575340"/>
              <a:ext cx="7587133" cy="1702425"/>
              <a:chOff x="774120" y="3575340"/>
              <a:chExt cx="7587133" cy="1702425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r="12400"/>
              <a:stretch/>
            </p:blipFill>
            <p:spPr>
              <a:xfrm rot="780000">
                <a:off x="2529253" y="3960000"/>
                <a:ext cx="5832000" cy="237765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4" r="86480" b="-4"/>
              <a:stretch/>
            </p:blipFill>
            <p:spPr>
              <a:xfrm rot="-840000">
                <a:off x="7344000" y="4716000"/>
                <a:ext cx="900000" cy="237765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5" r="57282" b="-5"/>
              <a:stretch/>
            </p:blipFill>
            <p:spPr>
              <a:xfrm rot="-840000">
                <a:off x="3285345" y="3990714"/>
                <a:ext cx="2844000" cy="237765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t="9" r="66470" b="-9"/>
              <a:stretch/>
            </p:blipFill>
            <p:spPr>
              <a:xfrm rot="1080000">
                <a:off x="774120" y="3601722"/>
                <a:ext cx="2232000" cy="237765"/>
              </a:xfrm>
              <a:prstGeom prst="rect">
                <a:avLst/>
              </a:prstGeom>
            </p:spPr>
          </p:pic>
          <p:pic>
            <p:nvPicPr>
              <p:cNvPr id="13" name="図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t="9" r="66470" b="-9"/>
              <a:stretch/>
            </p:blipFill>
            <p:spPr>
              <a:xfrm rot="-1140000">
                <a:off x="847050" y="4531379"/>
                <a:ext cx="2232000" cy="237765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" t="9" r="76204" b="-9"/>
              <a:stretch/>
            </p:blipFill>
            <p:spPr>
              <a:xfrm rot="-2700000">
                <a:off x="1908000" y="5040000"/>
                <a:ext cx="1584000" cy="237765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" t="9" r="78366" b="-9"/>
              <a:stretch/>
            </p:blipFill>
            <p:spPr>
              <a:xfrm rot="-2700000">
                <a:off x="2883345" y="3575340"/>
                <a:ext cx="1440000" cy="237765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5" r="57282" b="-5"/>
              <a:stretch/>
            </p:blipFill>
            <p:spPr>
              <a:xfrm rot="1080000">
                <a:off x="3484726" y="4932143"/>
                <a:ext cx="2844000" cy="237765"/>
              </a:xfrm>
              <a:prstGeom prst="rect">
                <a:avLst/>
              </a:prstGeom>
            </p:spPr>
          </p:pic>
        </p:grpSp>
      </p:grpSp>
      <p:sp>
        <p:nvSpPr>
          <p:cNvPr id="25" name="テキスト ボックス 24"/>
          <p:cNvSpPr txBox="1"/>
          <p:nvPr/>
        </p:nvSpPr>
        <p:spPr>
          <a:xfrm>
            <a:off x="5035137" y="6264000"/>
            <a:ext cx="3555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一次宇宙線の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エネルギー</a:t>
            </a:r>
            <a:r>
              <a:rPr lang="ja-JP" altLang="en-US" dirty="0">
                <a:solidFill>
                  <a:srgbClr val="FF0000"/>
                </a:solidFill>
              </a:rPr>
              <a:t>・到来方向・組成を測定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1611086" y="5670350"/>
            <a:ext cx="5365298" cy="534676"/>
            <a:chOff x="1611086" y="5670350"/>
            <a:chExt cx="5365298" cy="534676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1611086" y="5670350"/>
              <a:ext cx="4583041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3603345" y="5804916"/>
              <a:ext cx="3373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FF00"/>
                  </a:solidFill>
                </a:rPr>
                <a:t>10</a:t>
              </a:r>
              <a:r>
                <a:rPr kumimoji="1" lang="en-US" altLang="ja-JP" sz="2000" b="1" baseline="30000" dirty="0" smtClean="0">
                  <a:solidFill>
                    <a:srgbClr val="FFFF00"/>
                  </a:solidFill>
                </a:rPr>
                <a:t>20</a:t>
              </a:r>
              <a:r>
                <a:rPr kumimoji="1" lang="en-US" altLang="ja-JP" sz="2000" b="1" dirty="0" smtClean="0">
                  <a:solidFill>
                    <a:srgbClr val="FFFF00"/>
                  </a:solidFill>
                </a:rPr>
                <a:t>eV</a:t>
              </a:r>
              <a:r>
                <a:rPr kumimoji="1" lang="ja-JP" altLang="en-US" sz="2000" b="1" dirty="0" smtClean="0">
                  <a:solidFill>
                    <a:srgbClr val="FFFF00"/>
                  </a:solidFill>
                </a:rPr>
                <a:t>では数</a:t>
              </a:r>
              <a:r>
                <a:rPr kumimoji="1" lang="en-US" altLang="ja-JP" sz="2000" b="1" dirty="0" smtClean="0">
                  <a:solidFill>
                    <a:srgbClr val="FFFF00"/>
                  </a:solidFill>
                </a:rPr>
                <a:t>10km</a:t>
              </a:r>
              <a:r>
                <a:rPr kumimoji="1" lang="en-US" altLang="ja-JP" sz="2000" b="1" baseline="30000" dirty="0" smtClean="0">
                  <a:solidFill>
                    <a:srgbClr val="FFFF00"/>
                  </a:solidFill>
                </a:rPr>
                <a:t>2</a:t>
              </a:r>
              <a:r>
                <a:rPr kumimoji="1" lang="ja-JP" altLang="en-US" sz="2000" b="1" dirty="0" smtClean="0">
                  <a:solidFill>
                    <a:srgbClr val="FFFF00"/>
                  </a:solidFill>
                </a:rPr>
                <a:t>に広がる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1645027" y="703891"/>
            <a:ext cx="5866114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3600" dirty="0">
                <a:solidFill>
                  <a:prstClr val="black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テレスコープアレイ</a:t>
            </a:r>
            <a:r>
              <a:rPr lang="en-US" altLang="ja-JP" sz="3600" dirty="0">
                <a:solidFill>
                  <a:prstClr val="black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(TA)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3" r="400" b="36313"/>
          <a:stretch/>
        </p:blipFill>
        <p:spPr>
          <a:xfrm>
            <a:off x="0" y="1599143"/>
            <a:ext cx="7272000" cy="5292000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 rot="-1260000" flipV="1">
            <a:off x="8892000" y="324988"/>
            <a:ext cx="332174" cy="847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463585" y="526733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080808"/>
                </a:solidFill>
              </a:rPr>
              <a:t>30 km</a:t>
            </a:r>
            <a:endParaRPr lang="ja-JP" altLang="en-US" sz="1200" b="1" dirty="0">
              <a:solidFill>
                <a:srgbClr val="080808"/>
              </a:solidFill>
            </a:endParaRPr>
          </a:p>
        </p:txBody>
      </p:sp>
      <p:sp>
        <p:nvSpPr>
          <p:cNvPr id="27" name="四角形吹き出し 26"/>
          <p:cNvSpPr>
            <a:spLocks noChangeAspect="1"/>
          </p:cNvSpPr>
          <p:nvPr/>
        </p:nvSpPr>
        <p:spPr>
          <a:xfrm>
            <a:off x="2655923" y="2611798"/>
            <a:ext cx="3123533" cy="3492000"/>
          </a:xfrm>
          <a:prstGeom prst="wedgeRectCallout">
            <a:avLst>
              <a:gd name="adj1" fmla="val -96108"/>
              <a:gd name="adj2" fmla="val -271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1" name="Picture 5" descr="コピー ～ TA100KSep08"/>
          <p:cNvPicPr>
            <a:picLocks noChangeAspect="1" noChangeArrowheads="1"/>
          </p:cNvPicPr>
          <p:nvPr/>
        </p:nvPicPr>
        <p:blipFill rotWithShape="1">
          <a:blip r:embed="rId4" cstate="print"/>
          <a:srcRect t="6676" b="-6676"/>
          <a:stretch/>
        </p:blipFill>
        <p:spPr bwMode="auto">
          <a:xfrm>
            <a:off x="2374518" y="2131370"/>
            <a:ext cx="4006272" cy="4834972"/>
          </a:xfrm>
          <a:prstGeom prst="rect">
            <a:avLst/>
          </a:prstGeom>
          <a:noFill/>
        </p:spPr>
      </p:pic>
      <p:sp>
        <p:nvSpPr>
          <p:cNvPr id="11" name="四角形吹き出し 10"/>
          <p:cNvSpPr/>
          <p:nvPr/>
        </p:nvSpPr>
        <p:spPr>
          <a:xfrm>
            <a:off x="6533526" y="2715766"/>
            <a:ext cx="1789428" cy="1313662"/>
          </a:xfrm>
          <a:prstGeom prst="wedgeRectCallout">
            <a:avLst>
              <a:gd name="adj1" fmla="val -97306"/>
              <a:gd name="adj2" fmla="val 3928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1359" r="8349" b="13961"/>
          <a:stretch/>
        </p:blipFill>
        <p:spPr>
          <a:xfrm>
            <a:off x="6516000" y="2717497"/>
            <a:ext cx="2560740" cy="190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398316" y="2816236"/>
            <a:ext cx="12186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prstClr val="black"/>
                </a:solidFill>
              </a:rPr>
              <a:t>地表検出器</a:t>
            </a:r>
            <a:endParaRPr lang="en-US" altLang="ja-JP" sz="1600" b="1" dirty="0">
              <a:solidFill>
                <a:prstClr val="black"/>
              </a:solidFill>
            </a:endParaRPr>
          </a:p>
        </p:txBody>
      </p:sp>
      <p:sp>
        <p:nvSpPr>
          <p:cNvPr id="15" name="四角形吹き出し 14"/>
          <p:cNvSpPr>
            <a:spLocks/>
          </p:cNvSpPr>
          <p:nvPr/>
        </p:nvSpPr>
        <p:spPr>
          <a:xfrm>
            <a:off x="6541213" y="5275853"/>
            <a:ext cx="1762727" cy="1368000"/>
          </a:xfrm>
          <a:prstGeom prst="wedgeRectCallout">
            <a:avLst>
              <a:gd name="adj1" fmla="val -70003"/>
              <a:gd name="adj2" fmla="val -2222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3323" r="876" b="5979"/>
          <a:stretch/>
        </p:blipFill>
        <p:spPr>
          <a:xfrm>
            <a:off x="6553294" y="4932000"/>
            <a:ext cx="2512424" cy="1872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840000" y="507600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大気蛍光望遠鏡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2988000" y="2916000"/>
            <a:ext cx="0" cy="32760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697512" y="2584446"/>
            <a:ext cx="691215" cy="30777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30 km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四角形吹き出し 18"/>
          <p:cNvSpPr>
            <a:spLocks noChangeAspect="1"/>
          </p:cNvSpPr>
          <p:nvPr/>
        </p:nvSpPr>
        <p:spPr>
          <a:xfrm>
            <a:off x="295473" y="5331523"/>
            <a:ext cx="2075109" cy="1272240"/>
          </a:xfrm>
          <a:prstGeom prst="wedgeRectCallout">
            <a:avLst>
              <a:gd name="adj1" fmla="val 61979"/>
              <a:gd name="adj2" fmla="val -4681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四角形吹き出し 19"/>
          <p:cNvSpPr>
            <a:spLocks/>
          </p:cNvSpPr>
          <p:nvPr/>
        </p:nvSpPr>
        <p:spPr>
          <a:xfrm>
            <a:off x="825437" y="1651772"/>
            <a:ext cx="1368000" cy="960263"/>
          </a:xfrm>
          <a:prstGeom prst="wedgeRectCallout">
            <a:avLst>
              <a:gd name="adj1" fmla="val 164323"/>
              <a:gd name="adj2" fmla="val 1269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6" name="Picture 6" descr="DSCN0810"/>
          <p:cNvPicPr>
            <a:picLocks noChangeAspect="1" noChangeArrowheads="1"/>
          </p:cNvPicPr>
          <p:nvPr/>
        </p:nvPicPr>
        <p:blipFill>
          <a:blip r:embed="rId7" cstate="print"/>
          <a:srcRect l="11116" t="12433" r="7411" b="19892"/>
          <a:stretch>
            <a:fillRect/>
          </a:stretch>
        </p:blipFill>
        <p:spPr bwMode="auto">
          <a:xfrm>
            <a:off x="72000" y="5322982"/>
            <a:ext cx="2326669" cy="1440000"/>
          </a:xfrm>
          <a:prstGeom prst="rect">
            <a:avLst/>
          </a:prstGeom>
          <a:noFill/>
        </p:spPr>
      </p:pic>
      <p:sp>
        <p:nvSpPr>
          <p:cNvPr id="28" name="テキスト ボックス 27"/>
          <p:cNvSpPr txBox="1"/>
          <p:nvPr/>
        </p:nvSpPr>
        <p:spPr>
          <a:xfrm>
            <a:off x="324000" y="529200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大気蛍光望遠鏡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pic>
        <p:nvPicPr>
          <p:cNvPr id="29" name="Picture 2" descr="F:\TA-Photos-Select\_MG_0479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82"/>
          <a:stretch/>
        </p:blipFill>
        <p:spPr bwMode="auto">
          <a:xfrm>
            <a:off x="180000" y="1422000"/>
            <a:ext cx="2231060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324000" y="1523611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大気蛍光望遠鏡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32" name="四角形吹き出し 31"/>
          <p:cNvSpPr>
            <a:spLocks/>
          </p:cNvSpPr>
          <p:nvPr/>
        </p:nvSpPr>
        <p:spPr>
          <a:xfrm>
            <a:off x="432000" y="2854134"/>
            <a:ext cx="1188000" cy="288000"/>
          </a:xfrm>
          <a:prstGeom prst="wedgeRectCallout">
            <a:avLst>
              <a:gd name="adj1" fmla="val 18946"/>
              <a:gd name="adj2" fmla="val 15050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3110" y="2796917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米国ユタ州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5482"/>
            <a:ext cx="806000" cy="56030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532" y="9547"/>
            <a:ext cx="807468" cy="53733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6532" y="5789"/>
            <a:ext cx="805999" cy="53733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277" y="14013"/>
            <a:ext cx="781326" cy="520884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6627" y="11913"/>
            <a:ext cx="781325" cy="5229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09090" y="65659"/>
            <a:ext cx="4693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600" dirty="0">
                <a:solidFill>
                  <a:schemeClr val="bg1"/>
                </a:solidFill>
              </a:rPr>
              <a:t>日米韓国ロシアベルギー</a:t>
            </a:r>
            <a:r>
              <a:rPr kumimoji="1" lang="en-US" altLang="ja-JP" sz="1600" dirty="0">
                <a:solidFill>
                  <a:schemeClr val="bg1"/>
                </a:solidFill>
              </a:rPr>
              <a:t>5</a:t>
            </a:r>
            <a:r>
              <a:rPr kumimoji="1" lang="ja-JP" altLang="en-US" sz="1600" dirty="0">
                <a:solidFill>
                  <a:schemeClr val="bg1"/>
                </a:solidFill>
              </a:rPr>
              <a:t>カ国 </a:t>
            </a:r>
            <a:r>
              <a:rPr kumimoji="1" lang="en-US" altLang="ja-JP" sz="1600" dirty="0">
                <a:solidFill>
                  <a:schemeClr val="bg1"/>
                </a:solidFill>
              </a:rPr>
              <a:t>130</a:t>
            </a:r>
            <a:r>
              <a:rPr kumimoji="1" lang="ja-JP" altLang="en-US" sz="1600" dirty="0">
                <a:solidFill>
                  <a:schemeClr val="bg1"/>
                </a:solidFill>
              </a:rPr>
              <a:t>名 </a:t>
            </a:r>
            <a:r>
              <a:rPr kumimoji="1" lang="en-US" altLang="ja-JP" sz="1600" dirty="0">
                <a:solidFill>
                  <a:schemeClr val="bg1"/>
                </a:solidFill>
              </a:rPr>
              <a:t>(</a:t>
            </a:r>
            <a:r>
              <a:rPr kumimoji="1" lang="ja-JP" altLang="en-US" sz="1600" dirty="0">
                <a:solidFill>
                  <a:schemeClr val="bg1"/>
                </a:solidFill>
              </a:rPr>
              <a:t>日本約</a:t>
            </a:r>
            <a:r>
              <a:rPr kumimoji="1" lang="en-US" altLang="ja-JP" sz="1600" dirty="0">
                <a:solidFill>
                  <a:schemeClr val="bg1"/>
                </a:solidFill>
              </a:rPr>
              <a:t>70</a:t>
            </a:r>
            <a:r>
              <a:rPr kumimoji="1" lang="ja-JP" altLang="en-US" sz="1600" dirty="0">
                <a:solidFill>
                  <a:schemeClr val="bg1"/>
                </a:solidFill>
              </a:rPr>
              <a:t>名</a:t>
            </a:r>
            <a:r>
              <a:rPr kumimoji="1" lang="en-US" altLang="ja-JP" sz="1600" dirty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7796370" y="3879106"/>
            <a:ext cx="430457" cy="3660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626800" y="1854083"/>
            <a:ext cx="22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2008</a:t>
            </a:r>
            <a:r>
              <a:rPr kumimoji="1" lang="ja-JP" altLang="en-US" dirty="0">
                <a:solidFill>
                  <a:schemeClr val="bg1"/>
                </a:solidFill>
              </a:rPr>
              <a:t>年</a:t>
            </a:r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r>
              <a:rPr kumimoji="1" lang="ja-JP" altLang="en-US" dirty="0">
                <a:solidFill>
                  <a:schemeClr val="bg1"/>
                </a:solidFill>
              </a:rPr>
              <a:t>月より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ハイブリッド観測開始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30084" y="2153559"/>
            <a:ext cx="122982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1.2 km</a:t>
            </a:r>
            <a:r>
              <a:rPr kumimoji="1" lang="ja-JP" altLang="en-US" sz="1600" dirty="0"/>
              <a:t>間隔</a:t>
            </a:r>
            <a:endParaRPr kumimoji="1" lang="en-US" altLang="ja-JP" sz="1600" dirty="0"/>
          </a:p>
          <a:p>
            <a:r>
              <a:rPr lang="en-US" altLang="ja-JP" sz="1600" dirty="0"/>
              <a:t>700 km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 </a:t>
            </a:r>
            <a:endParaRPr kumimoji="1" lang="ja-JP" altLang="en-US" sz="1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7696200" y="3200401"/>
            <a:ext cx="1380540" cy="659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3</a:t>
            </a:r>
            <a:r>
              <a:rPr kumimoji="1" lang="ja-JP" altLang="en-US" sz="1400" dirty="0">
                <a:solidFill>
                  <a:schemeClr val="tx1"/>
                </a:solidFill>
              </a:rPr>
              <a:t>平方メートル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プラスチック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シンチレータ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870542" y="1691014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標高</a:t>
            </a:r>
            <a:r>
              <a:rPr lang="en-US" altLang="ja-JP" dirty="0">
                <a:solidFill>
                  <a:schemeClr val="bg1"/>
                </a:solidFill>
              </a:rPr>
              <a:t>1400 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2260197" y="2400591"/>
            <a:ext cx="4940550" cy="3680531"/>
            <a:chOff x="2260197" y="2400591"/>
            <a:chExt cx="4940550" cy="3680531"/>
          </a:xfrm>
        </p:grpSpPr>
        <p:sp>
          <p:nvSpPr>
            <p:cNvPr id="39" name="フリーフォーム 38"/>
            <p:cNvSpPr>
              <a:spLocks noChangeAspect="1"/>
            </p:cNvSpPr>
            <p:nvPr/>
          </p:nvSpPr>
          <p:spPr>
            <a:xfrm rot="-900000">
              <a:off x="2260197" y="2400591"/>
              <a:ext cx="4940550" cy="3680531"/>
            </a:xfrm>
            <a:custGeom>
              <a:avLst/>
              <a:gdLst>
                <a:gd name="connsiteX0" fmla="*/ 6261315 w 7160217"/>
                <a:gd name="connsiteY0" fmla="*/ 18185 h 5334103"/>
                <a:gd name="connsiteX1" fmla="*/ 6307810 w 7160217"/>
                <a:gd name="connsiteY1" fmla="*/ 2686 h 5334103"/>
                <a:gd name="connsiteX2" fmla="*/ 6369803 w 7160217"/>
                <a:gd name="connsiteY2" fmla="*/ 80178 h 5334103"/>
                <a:gd name="connsiteX3" fmla="*/ 6416298 w 7160217"/>
                <a:gd name="connsiteY3" fmla="*/ 95676 h 5334103"/>
                <a:gd name="connsiteX4" fmla="*/ 6400800 w 7160217"/>
                <a:gd name="connsiteY4" fmla="*/ 157669 h 5334103"/>
                <a:gd name="connsiteX5" fmla="*/ 6307810 w 7160217"/>
                <a:gd name="connsiteY5" fmla="*/ 188666 h 5334103"/>
                <a:gd name="connsiteX6" fmla="*/ 6261315 w 7160217"/>
                <a:gd name="connsiteY6" fmla="*/ 374646 h 5334103"/>
                <a:gd name="connsiteX7" fmla="*/ 6245817 w 7160217"/>
                <a:gd name="connsiteY7" fmla="*/ 421140 h 5334103"/>
                <a:gd name="connsiteX8" fmla="*/ 6261315 w 7160217"/>
                <a:gd name="connsiteY8" fmla="*/ 467635 h 5334103"/>
                <a:gd name="connsiteX9" fmla="*/ 6354305 w 7160217"/>
                <a:gd name="connsiteY9" fmla="*/ 514130 h 5334103"/>
                <a:gd name="connsiteX10" fmla="*/ 6338807 w 7160217"/>
                <a:gd name="connsiteY10" fmla="*/ 560625 h 5334103"/>
                <a:gd name="connsiteX11" fmla="*/ 6276814 w 7160217"/>
                <a:gd name="connsiteY11" fmla="*/ 653615 h 5334103"/>
                <a:gd name="connsiteX12" fmla="*/ 6338807 w 7160217"/>
                <a:gd name="connsiteY12" fmla="*/ 731107 h 5334103"/>
                <a:gd name="connsiteX13" fmla="*/ 6385302 w 7160217"/>
                <a:gd name="connsiteY13" fmla="*/ 700110 h 5334103"/>
                <a:gd name="connsiteX14" fmla="*/ 6524786 w 7160217"/>
                <a:gd name="connsiteY14" fmla="*/ 638117 h 5334103"/>
                <a:gd name="connsiteX15" fmla="*/ 6540285 w 7160217"/>
                <a:gd name="connsiteY15" fmla="*/ 591622 h 5334103"/>
                <a:gd name="connsiteX16" fmla="*/ 6509288 w 7160217"/>
                <a:gd name="connsiteY16" fmla="*/ 483134 h 5334103"/>
                <a:gd name="connsiteX17" fmla="*/ 6617776 w 7160217"/>
                <a:gd name="connsiteY17" fmla="*/ 374646 h 5334103"/>
                <a:gd name="connsiteX18" fmla="*/ 6710766 w 7160217"/>
                <a:gd name="connsiteY18" fmla="*/ 297154 h 5334103"/>
                <a:gd name="connsiteX19" fmla="*/ 6757261 w 7160217"/>
                <a:gd name="connsiteY19" fmla="*/ 281656 h 5334103"/>
                <a:gd name="connsiteX20" fmla="*/ 6819254 w 7160217"/>
                <a:gd name="connsiteY20" fmla="*/ 173168 h 5334103"/>
                <a:gd name="connsiteX21" fmla="*/ 6912244 w 7160217"/>
                <a:gd name="connsiteY21" fmla="*/ 126673 h 5334103"/>
                <a:gd name="connsiteX22" fmla="*/ 6943241 w 7160217"/>
                <a:gd name="connsiteY22" fmla="*/ 80178 h 5334103"/>
                <a:gd name="connsiteX23" fmla="*/ 6974237 w 7160217"/>
                <a:gd name="connsiteY23" fmla="*/ 126673 h 5334103"/>
                <a:gd name="connsiteX24" fmla="*/ 6989736 w 7160217"/>
                <a:gd name="connsiteY24" fmla="*/ 204164 h 5334103"/>
                <a:gd name="connsiteX25" fmla="*/ 7113722 w 7160217"/>
                <a:gd name="connsiteY25" fmla="*/ 219663 h 5334103"/>
                <a:gd name="connsiteX26" fmla="*/ 7160217 w 7160217"/>
                <a:gd name="connsiteY26" fmla="*/ 266157 h 5334103"/>
                <a:gd name="connsiteX27" fmla="*/ 7144719 w 7160217"/>
                <a:gd name="connsiteY27" fmla="*/ 328151 h 5334103"/>
                <a:gd name="connsiteX28" fmla="*/ 7129220 w 7160217"/>
                <a:gd name="connsiteY28" fmla="*/ 374646 h 5334103"/>
                <a:gd name="connsiteX29" fmla="*/ 7098224 w 7160217"/>
                <a:gd name="connsiteY29" fmla="*/ 498632 h 5334103"/>
                <a:gd name="connsiteX30" fmla="*/ 7051729 w 7160217"/>
                <a:gd name="connsiteY30" fmla="*/ 529629 h 5334103"/>
                <a:gd name="connsiteX31" fmla="*/ 7005234 w 7160217"/>
                <a:gd name="connsiteY31" fmla="*/ 669113 h 5334103"/>
                <a:gd name="connsiteX32" fmla="*/ 6989736 w 7160217"/>
                <a:gd name="connsiteY32" fmla="*/ 715608 h 5334103"/>
                <a:gd name="connsiteX33" fmla="*/ 6974237 w 7160217"/>
                <a:gd name="connsiteY33" fmla="*/ 762103 h 5334103"/>
                <a:gd name="connsiteX34" fmla="*/ 6958739 w 7160217"/>
                <a:gd name="connsiteY34" fmla="*/ 824096 h 5334103"/>
                <a:gd name="connsiteX35" fmla="*/ 6912244 w 7160217"/>
                <a:gd name="connsiteY35" fmla="*/ 917086 h 5334103"/>
                <a:gd name="connsiteX36" fmla="*/ 6819254 w 7160217"/>
                <a:gd name="connsiteY36" fmla="*/ 948083 h 5334103"/>
                <a:gd name="connsiteX37" fmla="*/ 6772759 w 7160217"/>
                <a:gd name="connsiteY37" fmla="*/ 979079 h 5334103"/>
                <a:gd name="connsiteX38" fmla="*/ 6757261 w 7160217"/>
                <a:gd name="connsiteY38" fmla="*/ 1025574 h 5334103"/>
                <a:gd name="connsiteX39" fmla="*/ 6726264 w 7160217"/>
                <a:gd name="connsiteY39" fmla="*/ 1072069 h 5334103"/>
                <a:gd name="connsiteX40" fmla="*/ 6741763 w 7160217"/>
                <a:gd name="connsiteY40" fmla="*/ 1118564 h 5334103"/>
                <a:gd name="connsiteX41" fmla="*/ 6695268 w 7160217"/>
                <a:gd name="connsiteY41" fmla="*/ 1273547 h 5334103"/>
                <a:gd name="connsiteX42" fmla="*/ 6679769 w 7160217"/>
                <a:gd name="connsiteY42" fmla="*/ 1320042 h 5334103"/>
                <a:gd name="connsiteX43" fmla="*/ 6679769 w 7160217"/>
                <a:gd name="connsiteY43" fmla="*/ 1753995 h 5334103"/>
                <a:gd name="connsiteX44" fmla="*/ 6648773 w 7160217"/>
                <a:gd name="connsiteY44" fmla="*/ 1846985 h 5334103"/>
                <a:gd name="connsiteX45" fmla="*/ 6633275 w 7160217"/>
                <a:gd name="connsiteY45" fmla="*/ 1893479 h 5334103"/>
                <a:gd name="connsiteX46" fmla="*/ 6679769 w 7160217"/>
                <a:gd name="connsiteY46" fmla="*/ 1939974 h 5334103"/>
                <a:gd name="connsiteX47" fmla="*/ 6772759 w 7160217"/>
                <a:gd name="connsiteY47" fmla="*/ 2001968 h 5334103"/>
                <a:gd name="connsiteX48" fmla="*/ 6850251 w 7160217"/>
                <a:gd name="connsiteY48" fmla="*/ 2079459 h 5334103"/>
                <a:gd name="connsiteX49" fmla="*/ 6927742 w 7160217"/>
                <a:gd name="connsiteY49" fmla="*/ 2156951 h 5334103"/>
                <a:gd name="connsiteX50" fmla="*/ 6989736 w 7160217"/>
                <a:gd name="connsiteY50" fmla="*/ 2296435 h 5334103"/>
                <a:gd name="connsiteX51" fmla="*/ 7067227 w 7160217"/>
                <a:gd name="connsiteY51" fmla="*/ 2420422 h 5334103"/>
                <a:gd name="connsiteX52" fmla="*/ 7082725 w 7160217"/>
                <a:gd name="connsiteY52" fmla="*/ 2466917 h 5334103"/>
                <a:gd name="connsiteX53" fmla="*/ 7036231 w 7160217"/>
                <a:gd name="connsiteY53" fmla="*/ 2621900 h 5334103"/>
                <a:gd name="connsiteX54" fmla="*/ 7020732 w 7160217"/>
                <a:gd name="connsiteY54" fmla="*/ 2668395 h 5334103"/>
                <a:gd name="connsiteX55" fmla="*/ 7005234 w 7160217"/>
                <a:gd name="connsiteY55" fmla="*/ 2714890 h 5334103"/>
                <a:gd name="connsiteX56" fmla="*/ 6974237 w 7160217"/>
                <a:gd name="connsiteY56" fmla="*/ 2761385 h 5334103"/>
                <a:gd name="connsiteX57" fmla="*/ 6912244 w 7160217"/>
                <a:gd name="connsiteY57" fmla="*/ 2900869 h 5334103"/>
                <a:gd name="connsiteX58" fmla="*/ 6865749 w 7160217"/>
                <a:gd name="connsiteY58" fmla="*/ 2931866 h 5334103"/>
                <a:gd name="connsiteX59" fmla="*/ 6834753 w 7160217"/>
                <a:gd name="connsiteY59" fmla="*/ 2978361 h 5334103"/>
                <a:gd name="connsiteX60" fmla="*/ 6741763 w 7160217"/>
                <a:gd name="connsiteY60" fmla="*/ 3009357 h 5334103"/>
                <a:gd name="connsiteX61" fmla="*/ 6695268 w 7160217"/>
                <a:gd name="connsiteY61" fmla="*/ 3040354 h 5334103"/>
                <a:gd name="connsiteX62" fmla="*/ 6617776 w 7160217"/>
                <a:gd name="connsiteY62" fmla="*/ 3117846 h 5334103"/>
                <a:gd name="connsiteX63" fmla="*/ 6586780 w 7160217"/>
                <a:gd name="connsiteY63" fmla="*/ 3164340 h 5334103"/>
                <a:gd name="connsiteX64" fmla="*/ 6493790 w 7160217"/>
                <a:gd name="connsiteY64" fmla="*/ 3210835 h 5334103"/>
                <a:gd name="connsiteX65" fmla="*/ 6354305 w 7160217"/>
                <a:gd name="connsiteY65" fmla="*/ 3288327 h 5334103"/>
                <a:gd name="connsiteX66" fmla="*/ 6307810 w 7160217"/>
                <a:gd name="connsiteY66" fmla="*/ 3381317 h 5334103"/>
                <a:gd name="connsiteX67" fmla="*/ 6261315 w 7160217"/>
                <a:gd name="connsiteY67" fmla="*/ 3412313 h 5334103"/>
                <a:gd name="connsiteX68" fmla="*/ 6121831 w 7160217"/>
                <a:gd name="connsiteY68" fmla="*/ 3474307 h 5334103"/>
                <a:gd name="connsiteX69" fmla="*/ 6028841 w 7160217"/>
                <a:gd name="connsiteY69" fmla="*/ 3520801 h 5334103"/>
                <a:gd name="connsiteX70" fmla="*/ 5982346 w 7160217"/>
                <a:gd name="connsiteY70" fmla="*/ 3536300 h 5334103"/>
                <a:gd name="connsiteX71" fmla="*/ 5827363 w 7160217"/>
                <a:gd name="connsiteY71" fmla="*/ 3520801 h 5334103"/>
                <a:gd name="connsiteX72" fmla="*/ 5548393 w 7160217"/>
                <a:gd name="connsiteY72" fmla="*/ 3567296 h 5334103"/>
                <a:gd name="connsiteX73" fmla="*/ 5439905 w 7160217"/>
                <a:gd name="connsiteY73" fmla="*/ 3598293 h 5334103"/>
                <a:gd name="connsiteX74" fmla="*/ 5393410 w 7160217"/>
                <a:gd name="connsiteY74" fmla="*/ 3582795 h 5334103"/>
                <a:gd name="connsiteX75" fmla="*/ 5253925 w 7160217"/>
                <a:gd name="connsiteY75" fmla="*/ 3567296 h 5334103"/>
                <a:gd name="connsiteX76" fmla="*/ 5114441 w 7160217"/>
                <a:gd name="connsiteY76" fmla="*/ 3582795 h 5334103"/>
                <a:gd name="connsiteX77" fmla="*/ 4959458 w 7160217"/>
                <a:gd name="connsiteY77" fmla="*/ 3613791 h 5334103"/>
                <a:gd name="connsiteX78" fmla="*/ 4819973 w 7160217"/>
                <a:gd name="connsiteY78" fmla="*/ 3598293 h 5334103"/>
                <a:gd name="connsiteX79" fmla="*/ 4726983 w 7160217"/>
                <a:gd name="connsiteY79" fmla="*/ 3613791 h 5334103"/>
                <a:gd name="connsiteX80" fmla="*/ 4510007 w 7160217"/>
                <a:gd name="connsiteY80" fmla="*/ 3644788 h 5334103"/>
                <a:gd name="connsiteX81" fmla="*/ 4463512 w 7160217"/>
                <a:gd name="connsiteY81" fmla="*/ 3629290 h 5334103"/>
                <a:gd name="connsiteX82" fmla="*/ 4370522 w 7160217"/>
                <a:gd name="connsiteY82" fmla="*/ 3567296 h 5334103"/>
                <a:gd name="connsiteX83" fmla="*/ 4277532 w 7160217"/>
                <a:gd name="connsiteY83" fmla="*/ 3536300 h 5334103"/>
                <a:gd name="connsiteX84" fmla="*/ 4231037 w 7160217"/>
                <a:gd name="connsiteY84" fmla="*/ 3520801 h 5334103"/>
                <a:gd name="connsiteX85" fmla="*/ 4184542 w 7160217"/>
                <a:gd name="connsiteY85" fmla="*/ 3505303 h 5334103"/>
                <a:gd name="connsiteX86" fmla="*/ 4014061 w 7160217"/>
                <a:gd name="connsiteY86" fmla="*/ 3582795 h 5334103"/>
                <a:gd name="connsiteX87" fmla="*/ 4014061 w 7160217"/>
                <a:gd name="connsiteY87" fmla="*/ 3567296 h 5334103"/>
                <a:gd name="connsiteX88" fmla="*/ 3967566 w 7160217"/>
                <a:gd name="connsiteY88" fmla="*/ 3582795 h 5334103"/>
                <a:gd name="connsiteX89" fmla="*/ 3921071 w 7160217"/>
                <a:gd name="connsiteY89" fmla="*/ 3629290 h 5334103"/>
                <a:gd name="connsiteX90" fmla="*/ 3828081 w 7160217"/>
                <a:gd name="connsiteY90" fmla="*/ 3598293 h 5334103"/>
                <a:gd name="connsiteX91" fmla="*/ 3781586 w 7160217"/>
                <a:gd name="connsiteY91" fmla="*/ 3613791 h 5334103"/>
                <a:gd name="connsiteX92" fmla="*/ 3704095 w 7160217"/>
                <a:gd name="connsiteY92" fmla="*/ 3691283 h 5334103"/>
                <a:gd name="connsiteX93" fmla="*/ 3533614 w 7160217"/>
                <a:gd name="connsiteY93" fmla="*/ 3706781 h 5334103"/>
                <a:gd name="connsiteX94" fmla="*/ 3425125 w 7160217"/>
                <a:gd name="connsiteY94" fmla="*/ 3737778 h 5334103"/>
                <a:gd name="connsiteX95" fmla="*/ 3301139 w 7160217"/>
                <a:gd name="connsiteY95" fmla="*/ 3768774 h 5334103"/>
                <a:gd name="connsiteX96" fmla="*/ 3270142 w 7160217"/>
                <a:gd name="connsiteY96" fmla="*/ 3815269 h 5334103"/>
                <a:gd name="connsiteX97" fmla="*/ 3223647 w 7160217"/>
                <a:gd name="connsiteY97" fmla="*/ 3861764 h 5334103"/>
                <a:gd name="connsiteX98" fmla="*/ 3208149 w 7160217"/>
                <a:gd name="connsiteY98" fmla="*/ 3908259 h 5334103"/>
                <a:gd name="connsiteX99" fmla="*/ 3177153 w 7160217"/>
                <a:gd name="connsiteY99" fmla="*/ 3954754 h 5334103"/>
                <a:gd name="connsiteX100" fmla="*/ 3161654 w 7160217"/>
                <a:gd name="connsiteY100" fmla="*/ 4001249 h 5334103"/>
                <a:gd name="connsiteX101" fmla="*/ 3068664 w 7160217"/>
                <a:gd name="connsiteY101" fmla="*/ 4063242 h 5334103"/>
                <a:gd name="connsiteX102" fmla="*/ 3022169 w 7160217"/>
                <a:gd name="connsiteY102" fmla="*/ 4109737 h 5334103"/>
                <a:gd name="connsiteX103" fmla="*/ 2975675 w 7160217"/>
                <a:gd name="connsiteY103" fmla="*/ 4125235 h 5334103"/>
                <a:gd name="connsiteX104" fmla="*/ 2820692 w 7160217"/>
                <a:gd name="connsiteY104" fmla="*/ 3970252 h 5334103"/>
                <a:gd name="connsiteX105" fmla="*/ 2789695 w 7160217"/>
                <a:gd name="connsiteY105" fmla="*/ 3923757 h 5334103"/>
                <a:gd name="connsiteX106" fmla="*/ 2696705 w 7160217"/>
                <a:gd name="connsiteY106" fmla="*/ 3892761 h 5334103"/>
                <a:gd name="connsiteX107" fmla="*/ 2650210 w 7160217"/>
                <a:gd name="connsiteY107" fmla="*/ 3877263 h 5334103"/>
                <a:gd name="connsiteX108" fmla="*/ 2448732 w 7160217"/>
                <a:gd name="connsiteY108" fmla="*/ 3923757 h 5334103"/>
                <a:gd name="connsiteX109" fmla="*/ 2433234 w 7160217"/>
                <a:gd name="connsiteY109" fmla="*/ 3877263 h 5334103"/>
                <a:gd name="connsiteX110" fmla="*/ 2309247 w 7160217"/>
                <a:gd name="connsiteY110" fmla="*/ 3768774 h 5334103"/>
                <a:gd name="connsiteX111" fmla="*/ 2262753 w 7160217"/>
                <a:gd name="connsiteY111" fmla="*/ 3737778 h 5334103"/>
                <a:gd name="connsiteX112" fmla="*/ 2169763 w 7160217"/>
                <a:gd name="connsiteY112" fmla="*/ 3784273 h 5334103"/>
                <a:gd name="connsiteX113" fmla="*/ 2123268 w 7160217"/>
                <a:gd name="connsiteY113" fmla="*/ 3830768 h 5334103"/>
                <a:gd name="connsiteX114" fmla="*/ 2076773 w 7160217"/>
                <a:gd name="connsiteY114" fmla="*/ 3861764 h 5334103"/>
                <a:gd name="connsiteX115" fmla="*/ 2169763 w 7160217"/>
                <a:gd name="connsiteY115" fmla="*/ 3830768 h 5334103"/>
                <a:gd name="connsiteX116" fmla="*/ 2123268 w 7160217"/>
                <a:gd name="connsiteY116" fmla="*/ 3815269 h 5334103"/>
                <a:gd name="connsiteX117" fmla="*/ 2030278 w 7160217"/>
                <a:gd name="connsiteY117" fmla="*/ 3861764 h 5334103"/>
                <a:gd name="connsiteX118" fmla="*/ 1937288 w 7160217"/>
                <a:gd name="connsiteY118" fmla="*/ 3892761 h 5334103"/>
                <a:gd name="connsiteX119" fmla="*/ 1875295 w 7160217"/>
                <a:gd name="connsiteY119" fmla="*/ 3799771 h 5334103"/>
                <a:gd name="connsiteX120" fmla="*/ 1782305 w 7160217"/>
                <a:gd name="connsiteY120" fmla="*/ 3737778 h 5334103"/>
                <a:gd name="connsiteX121" fmla="*/ 1720312 w 7160217"/>
                <a:gd name="connsiteY121" fmla="*/ 3753276 h 5334103"/>
                <a:gd name="connsiteX122" fmla="*/ 1580827 w 7160217"/>
                <a:gd name="connsiteY122" fmla="*/ 3877263 h 5334103"/>
                <a:gd name="connsiteX123" fmla="*/ 1549831 w 7160217"/>
                <a:gd name="connsiteY123" fmla="*/ 3923757 h 5334103"/>
                <a:gd name="connsiteX124" fmla="*/ 1503336 w 7160217"/>
                <a:gd name="connsiteY124" fmla="*/ 3954754 h 5334103"/>
                <a:gd name="connsiteX125" fmla="*/ 1472339 w 7160217"/>
                <a:gd name="connsiteY125" fmla="*/ 4001249 h 5334103"/>
                <a:gd name="connsiteX126" fmla="*/ 1379349 w 7160217"/>
                <a:gd name="connsiteY126" fmla="*/ 4063242 h 5334103"/>
                <a:gd name="connsiteX127" fmla="*/ 1332854 w 7160217"/>
                <a:gd name="connsiteY127" fmla="*/ 4156232 h 5334103"/>
                <a:gd name="connsiteX128" fmla="*/ 1348353 w 7160217"/>
                <a:gd name="connsiteY128" fmla="*/ 4202727 h 5334103"/>
                <a:gd name="connsiteX129" fmla="*/ 1332854 w 7160217"/>
                <a:gd name="connsiteY129" fmla="*/ 4295717 h 5334103"/>
                <a:gd name="connsiteX130" fmla="*/ 1317356 w 7160217"/>
                <a:gd name="connsiteY130" fmla="*/ 4342212 h 5334103"/>
                <a:gd name="connsiteX131" fmla="*/ 1270861 w 7160217"/>
                <a:gd name="connsiteY131" fmla="*/ 4357710 h 5334103"/>
                <a:gd name="connsiteX132" fmla="*/ 1224366 w 7160217"/>
                <a:gd name="connsiteY132" fmla="*/ 4342212 h 5334103"/>
                <a:gd name="connsiteX133" fmla="*/ 1131376 w 7160217"/>
                <a:gd name="connsiteY133" fmla="*/ 4373208 h 5334103"/>
                <a:gd name="connsiteX134" fmla="*/ 1007390 w 7160217"/>
                <a:gd name="connsiteY134" fmla="*/ 4481696 h 5334103"/>
                <a:gd name="connsiteX135" fmla="*/ 960895 w 7160217"/>
                <a:gd name="connsiteY135" fmla="*/ 4512693 h 5334103"/>
                <a:gd name="connsiteX136" fmla="*/ 867905 w 7160217"/>
                <a:gd name="connsiteY136" fmla="*/ 4543690 h 5334103"/>
                <a:gd name="connsiteX137" fmla="*/ 774915 w 7160217"/>
                <a:gd name="connsiteY137" fmla="*/ 4605683 h 5334103"/>
                <a:gd name="connsiteX138" fmla="*/ 681925 w 7160217"/>
                <a:gd name="connsiteY138" fmla="*/ 4636679 h 5334103"/>
                <a:gd name="connsiteX139" fmla="*/ 635431 w 7160217"/>
                <a:gd name="connsiteY139" fmla="*/ 4667676 h 5334103"/>
                <a:gd name="connsiteX140" fmla="*/ 604434 w 7160217"/>
                <a:gd name="connsiteY140" fmla="*/ 4760666 h 5334103"/>
                <a:gd name="connsiteX141" fmla="*/ 588936 w 7160217"/>
                <a:gd name="connsiteY141" fmla="*/ 4822659 h 5334103"/>
                <a:gd name="connsiteX142" fmla="*/ 557939 w 7160217"/>
                <a:gd name="connsiteY142" fmla="*/ 4946646 h 5334103"/>
                <a:gd name="connsiteX143" fmla="*/ 480447 w 7160217"/>
                <a:gd name="connsiteY143" fmla="*/ 5008639 h 5334103"/>
                <a:gd name="connsiteX144" fmla="*/ 387458 w 7160217"/>
                <a:gd name="connsiteY144" fmla="*/ 5055134 h 5334103"/>
                <a:gd name="connsiteX145" fmla="*/ 325464 w 7160217"/>
                <a:gd name="connsiteY145" fmla="*/ 5148124 h 5334103"/>
                <a:gd name="connsiteX146" fmla="*/ 263471 w 7160217"/>
                <a:gd name="connsiteY146" fmla="*/ 5287608 h 5334103"/>
                <a:gd name="connsiteX147" fmla="*/ 247973 w 7160217"/>
                <a:gd name="connsiteY147" fmla="*/ 5334103 h 5334103"/>
                <a:gd name="connsiteX148" fmla="*/ 216976 w 7160217"/>
                <a:gd name="connsiteY148" fmla="*/ 5287608 h 5334103"/>
                <a:gd name="connsiteX149" fmla="*/ 170481 w 7160217"/>
                <a:gd name="connsiteY149" fmla="*/ 5132625 h 5334103"/>
                <a:gd name="connsiteX150" fmla="*/ 185980 w 7160217"/>
                <a:gd name="connsiteY150" fmla="*/ 4993140 h 5334103"/>
                <a:gd name="connsiteX151" fmla="*/ 92990 w 7160217"/>
                <a:gd name="connsiteY151" fmla="*/ 4807161 h 5334103"/>
                <a:gd name="connsiteX152" fmla="*/ 61993 w 7160217"/>
                <a:gd name="connsiteY152" fmla="*/ 4760666 h 5334103"/>
                <a:gd name="connsiteX153" fmla="*/ 15498 w 7160217"/>
                <a:gd name="connsiteY153" fmla="*/ 4745168 h 5334103"/>
                <a:gd name="connsiteX154" fmla="*/ 0 w 7160217"/>
                <a:gd name="connsiteY154" fmla="*/ 4698673 h 5334103"/>
                <a:gd name="connsiteX155" fmla="*/ 46495 w 7160217"/>
                <a:gd name="connsiteY155" fmla="*/ 4559188 h 5334103"/>
                <a:gd name="connsiteX156" fmla="*/ 61993 w 7160217"/>
                <a:gd name="connsiteY156" fmla="*/ 4512693 h 5334103"/>
                <a:gd name="connsiteX157" fmla="*/ 108488 w 7160217"/>
                <a:gd name="connsiteY157" fmla="*/ 4481696 h 5334103"/>
                <a:gd name="connsiteX158" fmla="*/ 154983 w 7160217"/>
                <a:gd name="connsiteY158" fmla="*/ 4435201 h 5334103"/>
                <a:gd name="connsiteX159" fmla="*/ 263471 w 7160217"/>
                <a:gd name="connsiteY159" fmla="*/ 4326713 h 5334103"/>
                <a:gd name="connsiteX160" fmla="*/ 294468 w 7160217"/>
                <a:gd name="connsiteY160" fmla="*/ 4280218 h 5334103"/>
                <a:gd name="connsiteX161" fmla="*/ 387458 w 7160217"/>
                <a:gd name="connsiteY161" fmla="*/ 4218225 h 5334103"/>
                <a:gd name="connsiteX162" fmla="*/ 433953 w 7160217"/>
                <a:gd name="connsiteY162" fmla="*/ 4187229 h 5334103"/>
                <a:gd name="connsiteX163" fmla="*/ 573437 w 7160217"/>
                <a:gd name="connsiteY163" fmla="*/ 4078740 h 5334103"/>
                <a:gd name="connsiteX164" fmla="*/ 619932 w 7160217"/>
                <a:gd name="connsiteY164" fmla="*/ 4063242 h 5334103"/>
                <a:gd name="connsiteX165" fmla="*/ 759417 w 7160217"/>
                <a:gd name="connsiteY165" fmla="*/ 3985751 h 5334103"/>
                <a:gd name="connsiteX166" fmla="*/ 805912 w 7160217"/>
                <a:gd name="connsiteY166" fmla="*/ 3954754 h 5334103"/>
                <a:gd name="connsiteX167" fmla="*/ 898902 w 7160217"/>
                <a:gd name="connsiteY167" fmla="*/ 3923757 h 5334103"/>
                <a:gd name="connsiteX168" fmla="*/ 945397 w 7160217"/>
                <a:gd name="connsiteY168" fmla="*/ 3892761 h 5334103"/>
                <a:gd name="connsiteX169" fmla="*/ 1038386 w 7160217"/>
                <a:gd name="connsiteY169" fmla="*/ 3861764 h 5334103"/>
                <a:gd name="connsiteX170" fmla="*/ 1084881 w 7160217"/>
                <a:gd name="connsiteY170" fmla="*/ 3846266 h 5334103"/>
                <a:gd name="connsiteX171" fmla="*/ 1131376 w 7160217"/>
                <a:gd name="connsiteY171" fmla="*/ 3815269 h 5334103"/>
                <a:gd name="connsiteX172" fmla="*/ 1177871 w 7160217"/>
                <a:gd name="connsiteY172" fmla="*/ 3799771 h 5334103"/>
                <a:gd name="connsiteX173" fmla="*/ 1270861 w 7160217"/>
                <a:gd name="connsiteY173" fmla="*/ 3737778 h 5334103"/>
                <a:gd name="connsiteX174" fmla="*/ 1363851 w 7160217"/>
                <a:gd name="connsiteY174" fmla="*/ 3706781 h 5334103"/>
                <a:gd name="connsiteX175" fmla="*/ 1456841 w 7160217"/>
                <a:gd name="connsiteY175" fmla="*/ 3644788 h 5334103"/>
                <a:gd name="connsiteX176" fmla="*/ 1503336 w 7160217"/>
                <a:gd name="connsiteY176" fmla="*/ 3613791 h 5334103"/>
                <a:gd name="connsiteX177" fmla="*/ 1549831 w 7160217"/>
                <a:gd name="connsiteY177" fmla="*/ 3520801 h 5334103"/>
                <a:gd name="connsiteX178" fmla="*/ 1518834 w 7160217"/>
                <a:gd name="connsiteY178" fmla="*/ 3474307 h 5334103"/>
                <a:gd name="connsiteX179" fmla="*/ 1534332 w 7160217"/>
                <a:gd name="connsiteY179" fmla="*/ 3412313 h 5334103"/>
                <a:gd name="connsiteX180" fmla="*/ 1580827 w 7160217"/>
                <a:gd name="connsiteY180" fmla="*/ 3381317 h 5334103"/>
                <a:gd name="connsiteX181" fmla="*/ 1627322 w 7160217"/>
                <a:gd name="connsiteY181" fmla="*/ 3334822 h 5334103"/>
                <a:gd name="connsiteX182" fmla="*/ 1720312 w 7160217"/>
                <a:gd name="connsiteY182" fmla="*/ 3272829 h 5334103"/>
                <a:gd name="connsiteX183" fmla="*/ 1751308 w 7160217"/>
                <a:gd name="connsiteY183" fmla="*/ 3226334 h 5334103"/>
                <a:gd name="connsiteX184" fmla="*/ 1797803 w 7160217"/>
                <a:gd name="connsiteY184" fmla="*/ 3195337 h 5334103"/>
                <a:gd name="connsiteX185" fmla="*/ 1782305 w 7160217"/>
                <a:gd name="connsiteY185" fmla="*/ 3148842 h 5334103"/>
                <a:gd name="connsiteX186" fmla="*/ 1813302 w 7160217"/>
                <a:gd name="connsiteY186" fmla="*/ 2885371 h 5334103"/>
                <a:gd name="connsiteX187" fmla="*/ 1844298 w 7160217"/>
                <a:gd name="connsiteY187" fmla="*/ 2792381 h 5334103"/>
                <a:gd name="connsiteX188" fmla="*/ 1859797 w 7160217"/>
                <a:gd name="connsiteY188" fmla="*/ 2745886 h 5334103"/>
                <a:gd name="connsiteX189" fmla="*/ 1921790 w 7160217"/>
                <a:gd name="connsiteY189" fmla="*/ 2652896 h 5334103"/>
                <a:gd name="connsiteX190" fmla="*/ 2014780 w 7160217"/>
                <a:gd name="connsiteY190" fmla="*/ 2621900 h 5334103"/>
                <a:gd name="connsiteX191" fmla="*/ 2061275 w 7160217"/>
                <a:gd name="connsiteY191" fmla="*/ 2590903 h 5334103"/>
                <a:gd name="connsiteX192" fmla="*/ 2107769 w 7160217"/>
                <a:gd name="connsiteY192" fmla="*/ 2575405 h 5334103"/>
                <a:gd name="connsiteX193" fmla="*/ 2262753 w 7160217"/>
                <a:gd name="connsiteY193" fmla="*/ 2544408 h 5334103"/>
                <a:gd name="connsiteX194" fmla="*/ 2309247 w 7160217"/>
                <a:gd name="connsiteY194" fmla="*/ 2528910 h 5334103"/>
                <a:gd name="connsiteX195" fmla="*/ 2402237 w 7160217"/>
                <a:gd name="connsiteY195" fmla="*/ 2466917 h 5334103"/>
                <a:gd name="connsiteX196" fmla="*/ 2448732 w 7160217"/>
                <a:gd name="connsiteY196" fmla="*/ 2435920 h 5334103"/>
                <a:gd name="connsiteX197" fmla="*/ 2541722 w 7160217"/>
                <a:gd name="connsiteY197" fmla="*/ 2404924 h 5334103"/>
                <a:gd name="connsiteX198" fmla="*/ 2588217 w 7160217"/>
                <a:gd name="connsiteY198" fmla="*/ 2389425 h 5334103"/>
                <a:gd name="connsiteX199" fmla="*/ 2696705 w 7160217"/>
                <a:gd name="connsiteY199" fmla="*/ 2358429 h 5334103"/>
                <a:gd name="connsiteX200" fmla="*/ 2789695 w 7160217"/>
                <a:gd name="connsiteY200" fmla="*/ 2296435 h 5334103"/>
                <a:gd name="connsiteX201" fmla="*/ 2882685 w 7160217"/>
                <a:gd name="connsiteY201" fmla="*/ 2265439 h 5334103"/>
                <a:gd name="connsiteX202" fmla="*/ 2929180 w 7160217"/>
                <a:gd name="connsiteY202" fmla="*/ 2249940 h 5334103"/>
                <a:gd name="connsiteX203" fmla="*/ 3053166 w 7160217"/>
                <a:gd name="connsiteY203" fmla="*/ 2234442 h 5334103"/>
                <a:gd name="connsiteX204" fmla="*/ 3099661 w 7160217"/>
                <a:gd name="connsiteY204" fmla="*/ 2218944 h 5334103"/>
                <a:gd name="connsiteX205" fmla="*/ 3146156 w 7160217"/>
                <a:gd name="connsiteY205" fmla="*/ 2187947 h 5334103"/>
                <a:gd name="connsiteX206" fmla="*/ 3239146 w 7160217"/>
                <a:gd name="connsiteY206" fmla="*/ 2156951 h 5334103"/>
                <a:gd name="connsiteX207" fmla="*/ 3285641 w 7160217"/>
                <a:gd name="connsiteY207" fmla="*/ 2141452 h 5334103"/>
                <a:gd name="connsiteX208" fmla="*/ 3363132 w 7160217"/>
                <a:gd name="connsiteY208" fmla="*/ 2156951 h 5334103"/>
                <a:gd name="connsiteX209" fmla="*/ 3471620 w 7160217"/>
                <a:gd name="connsiteY209" fmla="*/ 2156951 h 5334103"/>
                <a:gd name="connsiteX210" fmla="*/ 3611105 w 7160217"/>
                <a:gd name="connsiteY210" fmla="*/ 2125954 h 5334103"/>
                <a:gd name="connsiteX211" fmla="*/ 3657600 w 7160217"/>
                <a:gd name="connsiteY211" fmla="*/ 2094957 h 5334103"/>
                <a:gd name="connsiteX212" fmla="*/ 3735092 w 7160217"/>
                <a:gd name="connsiteY212" fmla="*/ 2017466 h 5334103"/>
                <a:gd name="connsiteX213" fmla="*/ 3781586 w 7160217"/>
                <a:gd name="connsiteY213" fmla="*/ 1970971 h 5334103"/>
                <a:gd name="connsiteX214" fmla="*/ 3874576 w 7160217"/>
                <a:gd name="connsiteY214" fmla="*/ 1908978 h 5334103"/>
                <a:gd name="connsiteX215" fmla="*/ 3983064 w 7160217"/>
                <a:gd name="connsiteY215" fmla="*/ 1924476 h 5334103"/>
                <a:gd name="connsiteX216" fmla="*/ 4029559 w 7160217"/>
                <a:gd name="connsiteY216" fmla="*/ 1939974 h 5334103"/>
                <a:gd name="connsiteX217" fmla="*/ 4122549 w 7160217"/>
                <a:gd name="connsiteY217" fmla="*/ 1955473 h 5334103"/>
                <a:gd name="connsiteX218" fmla="*/ 4215539 w 7160217"/>
                <a:gd name="connsiteY218" fmla="*/ 1939974 h 5334103"/>
                <a:gd name="connsiteX219" fmla="*/ 4262034 w 7160217"/>
                <a:gd name="connsiteY219" fmla="*/ 1924476 h 5334103"/>
                <a:gd name="connsiteX220" fmla="*/ 4386020 w 7160217"/>
                <a:gd name="connsiteY220" fmla="*/ 1939974 h 5334103"/>
                <a:gd name="connsiteX221" fmla="*/ 4479010 w 7160217"/>
                <a:gd name="connsiteY221" fmla="*/ 1970971 h 5334103"/>
                <a:gd name="connsiteX222" fmla="*/ 4525505 w 7160217"/>
                <a:gd name="connsiteY222" fmla="*/ 1986469 h 5334103"/>
                <a:gd name="connsiteX223" fmla="*/ 4618495 w 7160217"/>
                <a:gd name="connsiteY223" fmla="*/ 1939974 h 5334103"/>
                <a:gd name="connsiteX224" fmla="*/ 4633993 w 7160217"/>
                <a:gd name="connsiteY224" fmla="*/ 1893479 h 5334103"/>
                <a:gd name="connsiteX225" fmla="*/ 4664990 w 7160217"/>
                <a:gd name="connsiteY225" fmla="*/ 1846985 h 5334103"/>
                <a:gd name="connsiteX226" fmla="*/ 4695986 w 7160217"/>
                <a:gd name="connsiteY226" fmla="*/ 1630008 h 5334103"/>
                <a:gd name="connsiteX227" fmla="*/ 4726983 w 7160217"/>
                <a:gd name="connsiteY227" fmla="*/ 1537018 h 5334103"/>
                <a:gd name="connsiteX228" fmla="*/ 4742481 w 7160217"/>
                <a:gd name="connsiteY228" fmla="*/ 1490524 h 5334103"/>
                <a:gd name="connsiteX229" fmla="*/ 4726983 w 7160217"/>
                <a:gd name="connsiteY229" fmla="*/ 1149561 h 5334103"/>
                <a:gd name="connsiteX230" fmla="*/ 4757980 w 7160217"/>
                <a:gd name="connsiteY230" fmla="*/ 917086 h 5334103"/>
                <a:gd name="connsiteX231" fmla="*/ 4804475 w 7160217"/>
                <a:gd name="connsiteY231" fmla="*/ 777601 h 5334103"/>
                <a:gd name="connsiteX232" fmla="*/ 4850969 w 7160217"/>
                <a:gd name="connsiteY232" fmla="*/ 638117 h 5334103"/>
                <a:gd name="connsiteX233" fmla="*/ 4866468 w 7160217"/>
                <a:gd name="connsiteY233" fmla="*/ 591622 h 5334103"/>
                <a:gd name="connsiteX234" fmla="*/ 4928461 w 7160217"/>
                <a:gd name="connsiteY234" fmla="*/ 498632 h 5334103"/>
                <a:gd name="connsiteX235" fmla="*/ 4959458 w 7160217"/>
                <a:gd name="connsiteY235" fmla="*/ 452137 h 5334103"/>
                <a:gd name="connsiteX236" fmla="*/ 5021451 w 7160217"/>
                <a:gd name="connsiteY236" fmla="*/ 359147 h 5334103"/>
                <a:gd name="connsiteX237" fmla="*/ 5098942 w 7160217"/>
                <a:gd name="connsiteY237" fmla="*/ 281656 h 5334103"/>
                <a:gd name="connsiteX238" fmla="*/ 5222929 w 7160217"/>
                <a:gd name="connsiteY238" fmla="*/ 204164 h 5334103"/>
                <a:gd name="connsiteX239" fmla="*/ 5269424 w 7160217"/>
                <a:gd name="connsiteY239" fmla="*/ 188666 h 5334103"/>
                <a:gd name="connsiteX240" fmla="*/ 5315919 w 7160217"/>
                <a:gd name="connsiteY240" fmla="*/ 157669 h 5334103"/>
                <a:gd name="connsiteX241" fmla="*/ 5408908 w 7160217"/>
                <a:gd name="connsiteY241" fmla="*/ 126673 h 5334103"/>
                <a:gd name="connsiteX242" fmla="*/ 5455403 w 7160217"/>
                <a:gd name="connsiteY242" fmla="*/ 95676 h 5334103"/>
                <a:gd name="connsiteX243" fmla="*/ 5548393 w 7160217"/>
                <a:gd name="connsiteY243" fmla="*/ 64679 h 5334103"/>
                <a:gd name="connsiteX244" fmla="*/ 5656881 w 7160217"/>
                <a:gd name="connsiteY244" fmla="*/ 95676 h 5334103"/>
                <a:gd name="connsiteX245" fmla="*/ 5672380 w 7160217"/>
                <a:gd name="connsiteY245" fmla="*/ 142171 h 5334103"/>
                <a:gd name="connsiteX246" fmla="*/ 5672380 w 7160217"/>
                <a:gd name="connsiteY246" fmla="*/ 250659 h 5334103"/>
                <a:gd name="connsiteX247" fmla="*/ 5687878 w 7160217"/>
                <a:gd name="connsiteY247" fmla="*/ 297154 h 5334103"/>
                <a:gd name="connsiteX248" fmla="*/ 5796366 w 7160217"/>
                <a:gd name="connsiteY248" fmla="*/ 312652 h 5334103"/>
                <a:gd name="connsiteX249" fmla="*/ 5935851 w 7160217"/>
                <a:gd name="connsiteY249" fmla="*/ 250659 h 5334103"/>
                <a:gd name="connsiteX250" fmla="*/ 6013342 w 7160217"/>
                <a:gd name="connsiteY250" fmla="*/ 188666 h 5334103"/>
                <a:gd name="connsiteX251" fmla="*/ 6044339 w 7160217"/>
                <a:gd name="connsiteY251" fmla="*/ 142171 h 5334103"/>
                <a:gd name="connsiteX252" fmla="*/ 6137329 w 7160217"/>
                <a:gd name="connsiteY252" fmla="*/ 111174 h 5334103"/>
                <a:gd name="connsiteX253" fmla="*/ 6183824 w 7160217"/>
                <a:gd name="connsiteY253" fmla="*/ 80178 h 5334103"/>
                <a:gd name="connsiteX254" fmla="*/ 6230319 w 7160217"/>
                <a:gd name="connsiteY254" fmla="*/ 33683 h 5334103"/>
                <a:gd name="connsiteX255" fmla="*/ 6214820 w 7160217"/>
                <a:gd name="connsiteY255" fmla="*/ 64679 h 533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</a:cxnLst>
              <a:rect l="l" t="t" r="r" b="b"/>
              <a:pathLst>
                <a:path w="7160217" h="5334103">
                  <a:moveTo>
                    <a:pt x="6261315" y="18185"/>
                  </a:moveTo>
                  <a:cubicBezTo>
                    <a:pt x="6276813" y="13019"/>
                    <a:pt x="6291696" y="0"/>
                    <a:pt x="6307810" y="2686"/>
                  </a:cubicBezTo>
                  <a:cubicBezTo>
                    <a:pt x="6390374" y="16446"/>
                    <a:pt x="6328702" y="39077"/>
                    <a:pt x="6369803" y="80178"/>
                  </a:cubicBezTo>
                  <a:cubicBezTo>
                    <a:pt x="6381355" y="91730"/>
                    <a:pt x="6400800" y="90510"/>
                    <a:pt x="6416298" y="95676"/>
                  </a:cubicBezTo>
                  <a:cubicBezTo>
                    <a:pt x="6411132" y="116340"/>
                    <a:pt x="6416972" y="143807"/>
                    <a:pt x="6400800" y="157669"/>
                  </a:cubicBezTo>
                  <a:cubicBezTo>
                    <a:pt x="6375993" y="178933"/>
                    <a:pt x="6307810" y="188666"/>
                    <a:pt x="6307810" y="188666"/>
                  </a:cubicBezTo>
                  <a:cubicBezTo>
                    <a:pt x="6286940" y="313886"/>
                    <a:pt x="6302249" y="251844"/>
                    <a:pt x="6261315" y="374646"/>
                  </a:cubicBezTo>
                  <a:lnTo>
                    <a:pt x="6245817" y="421140"/>
                  </a:lnTo>
                  <a:cubicBezTo>
                    <a:pt x="6250983" y="436638"/>
                    <a:pt x="6251110" y="454878"/>
                    <a:pt x="6261315" y="467635"/>
                  </a:cubicBezTo>
                  <a:cubicBezTo>
                    <a:pt x="6283166" y="494949"/>
                    <a:pt x="6323675" y="503920"/>
                    <a:pt x="6354305" y="514130"/>
                  </a:cubicBezTo>
                  <a:cubicBezTo>
                    <a:pt x="6349139" y="529628"/>
                    <a:pt x="6346741" y="546344"/>
                    <a:pt x="6338807" y="560625"/>
                  </a:cubicBezTo>
                  <a:cubicBezTo>
                    <a:pt x="6320715" y="593190"/>
                    <a:pt x="6276814" y="653615"/>
                    <a:pt x="6276814" y="653615"/>
                  </a:cubicBezTo>
                  <a:cubicBezTo>
                    <a:pt x="6286491" y="682647"/>
                    <a:pt x="6292072" y="731107"/>
                    <a:pt x="6338807" y="731107"/>
                  </a:cubicBezTo>
                  <a:cubicBezTo>
                    <a:pt x="6357434" y="731107"/>
                    <a:pt x="6368281" y="707675"/>
                    <a:pt x="6385302" y="700110"/>
                  </a:cubicBezTo>
                  <a:cubicBezTo>
                    <a:pt x="6551294" y="626335"/>
                    <a:pt x="6419563" y="708266"/>
                    <a:pt x="6524786" y="638117"/>
                  </a:cubicBezTo>
                  <a:cubicBezTo>
                    <a:pt x="6529952" y="622619"/>
                    <a:pt x="6540285" y="607959"/>
                    <a:pt x="6540285" y="591622"/>
                  </a:cubicBezTo>
                  <a:cubicBezTo>
                    <a:pt x="6540285" y="572166"/>
                    <a:pt x="6516595" y="505057"/>
                    <a:pt x="6509288" y="483134"/>
                  </a:cubicBezTo>
                  <a:cubicBezTo>
                    <a:pt x="6580343" y="376551"/>
                    <a:pt x="6535939" y="401924"/>
                    <a:pt x="6617776" y="374646"/>
                  </a:cubicBezTo>
                  <a:cubicBezTo>
                    <a:pt x="6652051" y="340371"/>
                    <a:pt x="6667612" y="318731"/>
                    <a:pt x="6710766" y="297154"/>
                  </a:cubicBezTo>
                  <a:cubicBezTo>
                    <a:pt x="6725378" y="289848"/>
                    <a:pt x="6741763" y="286822"/>
                    <a:pt x="6757261" y="281656"/>
                  </a:cubicBezTo>
                  <a:cubicBezTo>
                    <a:pt x="6866300" y="208962"/>
                    <a:pt x="6742649" y="307227"/>
                    <a:pt x="6819254" y="173168"/>
                  </a:cubicBezTo>
                  <a:cubicBezTo>
                    <a:pt x="6833393" y="148425"/>
                    <a:pt x="6888378" y="134628"/>
                    <a:pt x="6912244" y="126673"/>
                  </a:cubicBezTo>
                  <a:cubicBezTo>
                    <a:pt x="6922576" y="111175"/>
                    <a:pt x="6924614" y="80178"/>
                    <a:pt x="6943241" y="80178"/>
                  </a:cubicBezTo>
                  <a:cubicBezTo>
                    <a:pt x="6961868" y="80178"/>
                    <a:pt x="6967697" y="109232"/>
                    <a:pt x="6974237" y="126673"/>
                  </a:cubicBezTo>
                  <a:cubicBezTo>
                    <a:pt x="6983486" y="151338"/>
                    <a:pt x="6984570" y="178334"/>
                    <a:pt x="6989736" y="204164"/>
                  </a:cubicBezTo>
                  <a:cubicBezTo>
                    <a:pt x="7117254" y="161658"/>
                    <a:pt x="7054990" y="149186"/>
                    <a:pt x="7113722" y="219663"/>
                  </a:cubicBezTo>
                  <a:cubicBezTo>
                    <a:pt x="7127754" y="236501"/>
                    <a:pt x="7144719" y="250659"/>
                    <a:pt x="7160217" y="266157"/>
                  </a:cubicBezTo>
                  <a:cubicBezTo>
                    <a:pt x="7155051" y="286822"/>
                    <a:pt x="7150571" y="307670"/>
                    <a:pt x="7144719" y="328151"/>
                  </a:cubicBezTo>
                  <a:cubicBezTo>
                    <a:pt x="7140231" y="343859"/>
                    <a:pt x="7133182" y="358797"/>
                    <a:pt x="7129220" y="374646"/>
                  </a:cubicBezTo>
                  <a:cubicBezTo>
                    <a:pt x="7128168" y="378856"/>
                    <a:pt x="7111106" y="482529"/>
                    <a:pt x="7098224" y="498632"/>
                  </a:cubicBezTo>
                  <a:cubicBezTo>
                    <a:pt x="7086588" y="513177"/>
                    <a:pt x="7067227" y="519297"/>
                    <a:pt x="7051729" y="529629"/>
                  </a:cubicBezTo>
                  <a:lnTo>
                    <a:pt x="7005234" y="669113"/>
                  </a:lnTo>
                  <a:lnTo>
                    <a:pt x="6989736" y="715608"/>
                  </a:lnTo>
                  <a:cubicBezTo>
                    <a:pt x="6984570" y="731106"/>
                    <a:pt x="6978199" y="746254"/>
                    <a:pt x="6974237" y="762103"/>
                  </a:cubicBezTo>
                  <a:cubicBezTo>
                    <a:pt x="6969071" y="782767"/>
                    <a:pt x="6964591" y="803615"/>
                    <a:pt x="6958739" y="824096"/>
                  </a:cubicBezTo>
                  <a:cubicBezTo>
                    <a:pt x="6951763" y="848513"/>
                    <a:pt x="6935871" y="902319"/>
                    <a:pt x="6912244" y="917086"/>
                  </a:cubicBezTo>
                  <a:cubicBezTo>
                    <a:pt x="6884537" y="934403"/>
                    <a:pt x="6846440" y="929959"/>
                    <a:pt x="6819254" y="948083"/>
                  </a:cubicBezTo>
                  <a:lnTo>
                    <a:pt x="6772759" y="979079"/>
                  </a:lnTo>
                  <a:cubicBezTo>
                    <a:pt x="6767593" y="994577"/>
                    <a:pt x="6764567" y="1010962"/>
                    <a:pt x="6757261" y="1025574"/>
                  </a:cubicBezTo>
                  <a:cubicBezTo>
                    <a:pt x="6748931" y="1042234"/>
                    <a:pt x="6729326" y="1053696"/>
                    <a:pt x="6726264" y="1072069"/>
                  </a:cubicBezTo>
                  <a:cubicBezTo>
                    <a:pt x="6723578" y="1088183"/>
                    <a:pt x="6736597" y="1103066"/>
                    <a:pt x="6741763" y="1118564"/>
                  </a:cubicBezTo>
                  <a:cubicBezTo>
                    <a:pt x="6718341" y="1212248"/>
                    <a:pt x="6732997" y="1160359"/>
                    <a:pt x="6695268" y="1273547"/>
                  </a:cubicBezTo>
                  <a:lnTo>
                    <a:pt x="6679769" y="1320042"/>
                  </a:lnTo>
                  <a:cubicBezTo>
                    <a:pt x="6733898" y="1482423"/>
                    <a:pt x="6713687" y="1403509"/>
                    <a:pt x="6679769" y="1753995"/>
                  </a:cubicBezTo>
                  <a:cubicBezTo>
                    <a:pt x="6676622" y="1786516"/>
                    <a:pt x="6659105" y="1815988"/>
                    <a:pt x="6648773" y="1846985"/>
                  </a:cubicBezTo>
                  <a:lnTo>
                    <a:pt x="6633275" y="1893479"/>
                  </a:lnTo>
                  <a:cubicBezTo>
                    <a:pt x="6648773" y="1908977"/>
                    <a:pt x="6662468" y="1926518"/>
                    <a:pt x="6679769" y="1939974"/>
                  </a:cubicBezTo>
                  <a:cubicBezTo>
                    <a:pt x="6709175" y="1962846"/>
                    <a:pt x="6772759" y="2001968"/>
                    <a:pt x="6772759" y="2001968"/>
                  </a:cubicBezTo>
                  <a:cubicBezTo>
                    <a:pt x="6855421" y="2125959"/>
                    <a:pt x="6746925" y="1976133"/>
                    <a:pt x="6850251" y="2079459"/>
                  </a:cubicBezTo>
                  <a:cubicBezTo>
                    <a:pt x="6953577" y="2182785"/>
                    <a:pt x="6803751" y="2074289"/>
                    <a:pt x="6927742" y="2156951"/>
                  </a:cubicBezTo>
                  <a:cubicBezTo>
                    <a:pt x="6964629" y="2267611"/>
                    <a:pt x="6940615" y="2222754"/>
                    <a:pt x="6989736" y="2296435"/>
                  </a:cubicBezTo>
                  <a:cubicBezTo>
                    <a:pt x="7026622" y="2407096"/>
                    <a:pt x="6993546" y="2371301"/>
                    <a:pt x="7067227" y="2420422"/>
                  </a:cubicBezTo>
                  <a:cubicBezTo>
                    <a:pt x="7072393" y="2435920"/>
                    <a:pt x="7082725" y="2450580"/>
                    <a:pt x="7082725" y="2466917"/>
                  </a:cubicBezTo>
                  <a:cubicBezTo>
                    <a:pt x="7082725" y="2490339"/>
                    <a:pt x="7038034" y="2616490"/>
                    <a:pt x="7036231" y="2621900"/>
                  </a:cubicBezTo>
                  <a:lnTo>
                    <a:pt x="7020732" y="2668395"/>
                  </a:lnTo>
                  <a:cubicBezTo>
                    <a:pt x="7015566" y="2683893"/>
                    <a:pt x="7014296" y="2701297"/>
                    <a:pt x="7005234" y="2714890"/>
                  </a:cubicBezTo>
                  <a:lnTo>
                    <a:pt x="6974237" y="2761385"/>
                  </a:lnTo>
                  <a:cubicBezTo>
                    <a:pt x="6958890" y="2807426"/>
                    <a:pt x="6949085" y="2864028"/>
                    <a:pt x="6912244" y="2900869"/>
                  </a:cubicBezTo>
                  <a:cubicBezTo>
                    <a:pt x="6899073" y="2914040"/>
                    <a:pt x="6881247" y="2921534"/>
                    <a:pt x="6865749" y="2931866"/>
                  </a:cubicBezTo>
                  <a:cubicBezTo>
                    <a:pt x="6855417" y="2947364"/>
                    <a:pt x="6850548" y="2968489"/>
                    <a:pt x="6834753" y="2978361"/>
                  </a:cubicBezTo>
                  <a:cubicBezTo>
                    <a:pt x="6807046" y="2995678"/>
                    <a:pt x="6741763" y="3009357"/>
                    <a:pt x="6741763" y="3009357"/>
                  </a:cubicBezTo>
                  <a:cubicBezTo>
                    <a:pt x="6726265" y="3019689"/>
                    <a:pt x="6708439" y="3027183"/>
                    <a:pt x="6695268" y="3040354"/>
                  </a:cubicBezTo>
                  <a:cubicBezTo>
                    <a:pt x="6591945" y="3143677"/>
                    <a:pt x="6741763" y="3035187"/>
                    <a:pt x="6617776" y="3117846"/>
                  </a:cubicBezTo>
                  <a:cubicBezTo>
                    <a:pt x="6607444" y="3133344"/>
                    <a:pt x="6599951" y="3151169"/>
                    <a:pt x="6586780" y="3164340"/>
                  </a:cubicBezTo>
                  <a:cubicBezTo>
                    <a:pt x="6556735" y="3194385"/>
                    <a:pt x="6531607" y="3198230"/>
                    <a:pt x="6493790" y="3210835"/>
                  </a:cubicBezTo>
                  <a:cubicBezTo>
                    <a:pt x="6387207" y="3281891"/>
                    <a:pt x="6436142" y="3261049"/>
                    <a:pt x="6354305" y="3288327"/>
                  </a:cubicBezTo>
                  <a:cubicBezTo>
                    <a:pt x="6341700" y="3326143"/>
                    <a:pt x="6337855" y="3351273"/>
                    <a:pt x="6307810" y="3381317"/>
                  </a:cubicBezTo>
                  <a:cubicBezTo>
                    <a:pt x="6294639" y="3394488"/>
                    <a:pt x="6276813" y="3401981"/>
                    <a:pt x="6261315" y="3412313"/>
                  </a:cubicBezTo>
                  <a:cubicBezTo>
                    <a:pt x="6207212" y="3493470"/>
                    <a:pt x="6254337" y="3447805"/>
                    <a:pt x="6121831" y="3474307"/>
                  </a:cubicBezTo>
                  <a:cubicBezTo>
                    <a:pt x="6056906" y="3487292"/>
                    <a:pt x="6089795" y="3490324"/>
                    <a:pt x="6028841" y="3520801"/>
                  </a:cubicBezTo>
                  <a:cubicBezTo>
                    <a:pt x="6014229" y="3528107"/>
                    <a:pt x="5997844" y="3531134"/>
                    <a:pt x="5982346" y="3536300"/>
                  </a:cubicBezTo>
                  <a:cubicBezTo>
                    <a:pt x="5930685" y="3531134"/>
                    <a:pt x="5879282" y="3520801"/>
                    <a:pt x="5827363" y="3520801"/>
                  </a:cubicBezTo>
                  <a:cubicBezTo>
                    <a:pt x="5708948" y="3520801"/>
                    <a:pt x="5657961" y="3539904"/>
                    <a:pt x="5548393" y="3567296"/>
                  </a:cubicBezTo>
                  <a:cubicBezTo>
                    <a:pt x="5470562" y="3586754"/>
                    <a:pt x="5506599" y="3576062"/>
                    <a:pt x="5439905" y="3598293"/>
                  </a:cubicBezTo>
                  <a:cubicBezTo>
                    <a:pt x="5424407" y="3593127"/>
                    <a:pt x="5409524" y="3585481"/>
                    <a:pt x="5393410" y="3582795"/>
                  </a:cubicBezTo>
                  <a:cubicBezTo>
                    <a:pt x="5347265" y="3575104"/>
                    <a:pt x="5300706" y="3567296"/>
                    <a:pt x="5253925" y="3567296"/>
                  </a:cubicBezTo>
                  <a:cubicBezTo>
                    <a:pt x="5207144" y="3567296"/>
                    <a:pt x="5160811" y="3576612"/>
                    <a:pt x="5114441" y="3582795"/>
                  </a:cubicBezTo>
                  <a:cubicBezTo>
                    <a:pt x="5033008" y="3593653"/>
                    <a:pt x="5029862" y="3596190"/>
                    <a:pt x="4959458" y="3613791"/>
                  </a:cubicBezTo>
                  <a:cubicBezTo>
                    <a:pt x="4912963" y="3608625"/>
                    <a:pt x="4866754" y="3598293"/>
                    <a:pt x="4819973" y="3598293"/>
                  </a:cubicBezTo>
                  <a:cubicBezTo>
                    <a:pt x="4788549" y="3598293"/>
                    <a:pt x="4758091" y="3609347"/>
                    <a:pt x="4726983" y="3613791"/>
                  </a:cubicBezTo>
                  <a:cubicBezTo>
                    <a:pt x="4455439" y="3652584"/>
                    <a:pt x="4731884" y="3607809"/>
                    <a:pt x="4510007" y="3644788"/>
                  </a:cubicBezTo>
                  <a:cubicBezTo>
                    <a:pt x="4494509" y="3639622"/>
                    <a:pt x="4477793" y="3637224"/>
                    <a:pt x="4463512" y="3629290"/>
                  </a:cubicBezTo>
                  <a:cubicBezTo>
                    <a:pt x="4430947" y="3611198"/>
                    <a:pt x="4405864" y="3579076"/>
                    <a:pt x="4370522" y="3567296"/>
                  </a:cubicBezTo>
                  <a:lnTo>
                    <a:pt x="4277532" y="3536300"/>
                  </a:lnTo>
                  <a:lnTo>
                    <a:pt x="4231037" y="3520801"/>
                  </a:lnTo>
                  <a:lnTo>
                    <a:pt x="4184542" y="3505303"/>
                  </a:lnTo>
                  <a:cubicBezTo>
                    <a:pt x="4069635" y="3581908"/>
                    <a:pt x="4128083" y="3559990"/>
                    <a:pt x="4014061" y="3582795"/>
                  </a:cubicBezTo>
                  <a:cubicBezTo>
                    <a:pt x="4099115" y="3497741"/>
                    <a:pt x="4057217" y="3545718"/>
                    <a:pt x="4014061" y="3567296"/>
                  </a:cubicBezTo>
                  <a:cubicBezTo>
                    <a:pt x="3999449" y="3574602"/>
                    <a:pt x="3983064" y="3577629"/>
                    <a:pt x="3967566" y="3582795"/>
                  </a:cubicBezTo>
                  <a:cubicBezTo>
                    <a:pt x="3952068" y="3598293"/>
                    <a:pt x="3942855" y="3626870"/>
                    <a:pt x="3921071" y="3629290"/>
                  </a:cubicBezTo>
                  <a:cubicBezTo>
                    <a:pt x="3888597" y="3632898"/>
                    <a:pt x="3828081" y="3598293"/>
                    <a:pt x="3828081" y="3598293"/>
                  </a:cubicBezTo>
                  <a:cubicBezTo>
                    <a:pt x="3812583" y="3603459"/>
                    <a:pt x="3794343" y="3603586"/>
                    <a:pt x="3781586" y="3613791"/>
                  </a:cubicBezTo>
                  <a:cubicBezTo>
                    <a:pt x="3738745" y="3648064"/>
                    <a:pt x="3767601" y="3677674"/>
                    <a:pt x="3704095" y="3691283"/>
                  </a:cubicBezTo>
                  <a:cubicBezTo>
                    <a:pt x="3648300" y="3703239"/>
                    <a:pt x="3590441" y="3701615"/>
                    <a:pt x="3533614" y="3706781"/>
                  </a:cubicBezTo>
                  <a:cubicBezTo>
                    <a:pt x="3481841" y="3724038"/>
                    <a:pt x="3483501" y="3724805"/>
                    <a:pt x="3425125" y="3737778"/>
                  </a:cubicBezTo>
                  <a:cubicBezTo>
                    <a:pt x="3312907" y="3762716"/>
                    <a:pt x="3384226" y="3741079"/>
                    <a:pt x="3301139" y="3768774"/>
                  </a:cubicBezTo>
                  <a:cubicBezTo>
                    <a:pt x="3290807" y="3784272"/>
                    <a:pt x="3282067" y="3800960"/>
                    <a:pt x="3270142" y="3815269"/>
                  </a:cubicBezTo>
                  <a:cubicBezTo>
                    <a:pt x="3256110" y="3832107"/>
                    <a:pt x="3235805" y="3843527"/>
                    <a:pt x="3223647" y="3861764"/>
                  </a:cubicBezTo>
                  <a:cubicBezTo>
                    <a:pt x="3214585" y="3875357"/>
                    <a:pt x="3215455" y="3893647"/>
                    <a:pt x="3208149" y="3908259"/>
                  </a:cubicBezTo>
                  <a:cubicBezTo>
                    <a:pt x="3199819" y="3924919"/>
                    <a:pt x="3185483" y="3938094"/>
                    <a:pt x="3177153" y="3954754"/>
                  </a:cubicBezTo>
                  <a:cubicBezTo>
                    <a:pt x="3169847" y="3969366"/>
                    <a:pt x="3173206" y="3989697"/>
                    <a:pt x="3161654" y="4001249"/>
                  </a:cubicBezTo>
                  <a:cubicBezTo>
                    <a:pt x="3135312" y="4027591"/>
                    <a:pt x="3095006" y="4036900"/>
                    <a:pt x="3068664" y="4063242"/>
                  </a:cubicBezTo>
                  <a:cubicBezTo>
                    <a:pt x="3053166" y="4078740"/>
                    <a:pt x="3040406" y="4097579"/>
                    <a:pt x="3022169" y="4109737"/>
                  </a:cubicBezTo>
                  <a:cubicBezTo>
                    <a:pt x="3008576" y="4118799"/>
                    <a:pt x="2991173" y="4120069"/>
                    <a:pt x="2975675" y="4125235"/>
                  </a:cubicBezTo>
                  <a:cubicBezTo>
                    <a:pt x="2851688" y="4042577"/>
                    <a:pt x="2903350" y="4094239"/>
                    <a:pt x="2820692" y="3970252"/>
                  </a:cubicBezTo>
                  <a:cubicBezTo>
                    <a:pt x="2810360" y="3954754"/>
                    <a:pt x="2807366" y="3929647"/>
                    <a:pt x="2789695" y="3923757"/>
                  </a:cubicBezTo>
                  <a:lnTo>
                    <a:pt x="2696705" y="3892761"/>
                  </a:lnTo>
                  <a:lnTo>
                    <a:pt x="2650210" y="3877263"/>
                  </a:lnTo>
                  <a:cubicBezTo>
                    <a:pt x="2479208" y="3911463"/>
                    <a:pt x="2545208" y="3891599"/>
                    <a:pt x="2448732" y="3923757"/>
                  </a:cubicBezTo>
                  <a:cubicBezTo>
                    <a:pt x="2443566" y="3908259"/>
                    <a:pt x="2440540" y="3891875"/>
                    <a:pt x="2433234" y="3877263"/>
                  </a:cubicBezTo>
                  <a:cubicBezTo>
                    <a:pt x="2400946" y="3812687"/>
                    <a:pt x="2378989" y="3815269"/>
                    <a:pt x="2309247" y="3768774"/>
                  </a:cubicBezTo>
                  <a:lnTo>
                    <a:pt x="2262753" y="3737778"/>
                  </a:lnTo>
                  <a:cubicBezTo>
                    <a:pt x="2216153" y="3753311"/>
                    <a:pt x="2209822" y="3750890"/>
                    <a:pt x="2169763" y="3784273"/>
                  </a:cubicBezTo>
                  <a:cubicBezTo>
                    <a:pt x="2152925" y="3798305"/>
                    <a:pt x="2140106" y="3816737"/>
                    <a:pt x="2123268" y="3830768"/>
                  </a:cubicBezTo>
                  <a:cubicBezTo>
                    <a:pt x="2108959" y="3842692"/>
                    <a:pt x="2058146" y="3861764"/>
                    <a:pt x="2076773" y="3861764"/>
                  </a:cubicBezTo>
                  <a:cubicBezTo>
                    <a:pt x="2109446" y="3861764"/>
                    <a:pt x="2169763" y="3830768"/>
                    <a:pt x="2169763" y="3830768"/>
                  </a:cubicBezTo>
                  <a:cubicBezTo>
                    <a:pt x="2154265" y="3825602"/>
                    <a:pt x="2139605" y="3815269"/>
                    <a:pt x="2123268" y="3815269"/>
                  </a:cubicBezTo>
                  <a:cubicBezTo>
                    <a:pt x="2080880" y="3815269"/>
                    <a:pt x="2065537" y="3846094"/>
                    <a:pt x="2030278" y="3861764"/>
                  </a:cubicBezTo>
                  <a:cubicBezTo>
                    <a:pt x="2000421" y="3875034"/>
                    <a:pt x="1937288" y="3892761"/>
                    <a:pt x="1937288" y="3892761"/>
                  </a:cubicBezTo>
                  <a:cubicBezTo>
                    <a:pt x="1916624" y="3861764"/>
                    <a:pt x="1906292" y="3820435"/>
                    <a:pt x="1875295" y="3799771"/>
                  </a:cubicBezTo>
                  <a:lnTo>
                    <a:pt x="1782305" y="3737778"/>
                  </a:lnTo>
                  <a:cubicBezTo>
                    <a:pt x="1761641" y="3742944"/>
                    <a:pt x="1739890" y="3744885"/>
                    <a:pt x="1720312" y="3753276"/>
                  </a:cubicBezTo>
                  <a:cubicBezTo>
                    <a:pt x="1676833" y="3771910"/>
                    <a:pt x="1594055" y="3857422"/>
                    <a:pt x="1580827" y="3877263"/>
                  </a:cubicBezTo>
                  <a:cubicBezTo>
                    <a:pt x="1570495" y="3892761"/>
                    <a:pt x="1563002" y="3910586"/>
                    <a:pt x="1549831" y="3923757"/>
                  </a:cubicBezTo>
                  <a:cubicBezTo>
                    <a:pt x="1536660" y="3936928"/>
                    <a:pt x="1518834" y="3944422"/>
                    <a:pt x="1503336" y="3954754"/>
                  </a:cubicBezTo>
                  <a:cubicBezTo>
                    <a:pt x="1493004" y="3970252"/>
                    <a:pt x="1486357" y="3988983"/>
                    <a:pt x="1472339" y="4001249"/>
                  </a:cubicBezTo>
                  <a:cubicBezTo>
                    <a:pt x="1444303" y="4025780"/>
                    <a:pt x="1379349" y="4063242"/>
                    <a:pt x="1379349" y="4063242"/>
                  </a:cubicBezTo>
                  <a:cubicBezTo>
                    <a:pt x="1363679" y="4086748"/>
                    <a:pt x="1332854" y="4124151"/>
                    <a:pt x="1332854" y="4156232"/>
                  </a:cubicBezTo>
                  <a:cubicBezTo>
                    <a:pt x="1332854" y="4172569"/>
                    <a:pt x="1343187" y="4187229"/>
                    <a:pt x="1348353" y="4202727"/>
                  </a:cubicBezTo>
                  <a:cubicBezTo>
                    <a:pt x="1343187" y="4233724"/>
                    <a:pt x="1339671" y="4265041"/>
                    <a:pt x="1332854" y="4295717"/>
                  </a:cubicBezTo>
                  <a:cubicBezTo>
                    <a:pt x="1329310" y="4311665"/>
                    <a:pt x="1328908" y="4330660"/>
                    <a:pt x="1317356" y="4342212"/>
                  </a:cubicBezTo>
                  <a:cubicBezTo>
                    <a:pt x="1305804" y="4353764"/>
                    <a:pt x="1286359" y="4352544"/>
                    <a:pt x="1270861" y="4357710"/>
                  </a:cubicBezTo>
                  <a:cubicBezTo>
                    <a:pt x="1255363" y="4352544"/>
                    <a:pt x="1240603" y="4340408"/>
                    <a:pt x="1224366" y="4342212"/>
                  </a:cubicBezTo>
                  <a:cubicBezTo>
                    <a:pt x="1191893" y="4345820"/>
                    <a:pt x="1131376" y="4373208"/>
                    <a:pt x="1131376" y="4373208"/>
                  </a:cubicBezTo>
                  <a:cubicBezTo>
                    <a:pt x="1079716" y="4450700"/>
                    <a:pt x="1115879" y="4409370"/>
                    <a:pt x="1007390" y="4481696"/>
                  </a:cubicBezTo>
                  <a:cubicBezTo>
                    <a:pt x="991892" y="4492028"/>
                    <a:pt x="978566" y="4506803"/>
                    <a:pt x="960895" y="4512693"/>
                  </a:cubicBezTo>
                  <a:cubicBezTo>
                    <a:pt x="929898" y="4523025"/>
                    <a:pt x="895091" y="4525566"/>
                    <a:pt x="867905" y="4543690"/>
                  </a:cubicBezTo>
                  <a:cubicBezTo>
                    <a:pt x="836908" y="4564354"/>
                    <a:pt x="810257" y="4593903"/>
                    <a:pt x="774915" y="4605683"/>
                  </a:cubicBezTo>
                  <a:lnTo>
                    <a:pt x="681925" y="4636679"/>
                  </a:lnTo>
                  <a:cubicBezTo>
                    <a:pt x="666427" y="4647011"/>
                    <a:pt x="645303" y="4651881"/>
                    <a:pt x="635431" y="4667676"/>
                  </a:cubicBezTo>
                  <a:cubicBezTo>
                    <a:pt x="618114" y="4695383"/>
                    <a:pt x="612358" y="4728968"/>
                    <a:pt x="604434" y="4760666"/>
                  </a:cubicBezTo>
                  <a:cubicBezTo>
                    <a:pt x="599268" y="4781330"/>
                    <a:pt x="593557" y="4801866"/>
                    <a:pt x="588936" y="4822659"/>
                  </a:cubicBezTo>
                  <a:cubicBezTo>
                    <a:pt x="581864" y="4854484"/>
                    <a:pt x="574554" y="4913416"/>
                    <a:pt x="557939" y="4946646"/>
                  </a:cubicBezTo>
                  <a:cubicBezTo>
                    <a:pt x="523105" y="5016313"/>
                    <a:pt x="540029" y="4978848"/>
                    <a:pt x="480447" y="5008639"/>
                  </a:cubicBezTo>
                  <a:cubicBezTo>
                    <a:pt x="360272" y="5068727"/>
                    <a:pt x="504326" y="5016176"/>
                    <a:pt x="387458" y="5055134"/>
                  </a:cubicBezTo>
                  <a:cubicBezTo>
                    <a:pt x="366793" y="5086131"/>
                    <a:pt x="337244" y="5112782"/>
                    <a:pt x="325464" y="5148124"/>
                  </a:cubicBezTo>
                  <a:cubicBezTo>
                    <a:pt x="288578" y="5258784"/>
                    <a:pt x="312592" y="5213928"/>
                    <a:pt x="263471" y="5287608"/>
                  </a:cubicBezTo>
                  <a:cubicBezTo>
                    <a:pt x="258305" y="5303106"/>
                    <a:pt x="264310" y="5334103"/>
                    <a:pt x="247973" y="5334103"/>
                  </a:cubicBezTo>
                  <a:cubicBezTo>
                    <a:pt x="229346" y="5334103"/>
                    <a:pt x="224541" y="5304629"/>
                    <a:pt x="216976" y="5287608"/>
                  </a:cubicBezTo>
                  <a:cubicBezTo>
                    <a:pt x="195418" y="5239102"/>
                    <a:pt x="183361" y="5184142"/>
                    <a:pt x="170481" y="5132625"/>
                  </a:cubicBezTo>
                  <a:cubicBezTo>
                    <a:pt x="175647" y="5086130"/>
                    <a:pt x="189092" y="5039818"/>
                    <a:pt x="185980" y="4993140"/>
                  </a:cubicBezTo>
                  <a:cubicBezTo>
                    <a:pt x="181227" y="4921848"/>
                    <a:pt x="129751" y="4862303"/>
                    <a:pt x="92990" y="4807161"/>
                  </a:cubicBezTo>
                  <a:cubicBezTo>
                    <a:pt x="82658" y="4791663"/>
                    <a:pt x="79664" y="4766556"/>
                    <a:pt x="61993" y="4760666"/>
                  </a:cubicBezTo>
                  <a:lnTo>
                    <a:pt x="15498" y="4745168"/>
                  </a:lnTo>
                  <a:cubicBezTo>
                    <a:pt x="10332" y="4729670"/>
                    <a:pt x="0" y="4715010"/>
                    <a:pt x="0" y="4698673"/>
                  </a:cubicBezTo>
                  <a:cubicBezTo>
                    <a:pt x="0" y="4615150"/>
                    <a:pt x="9068" y="4615327"/>
                    <a:pt x="46495" y="4559188"/>
                  </a:cubicBezTo>
                  <a:cubicBezTo>
                    <a:pt x="51661" y="4543690"/>
                    <a:pt x="51788" y="4525450"/>
                    <a:pt x="61993" y="4512693"/>
                  </a:cubicBezTo>
                  <a:cubicBezTo>
                    <a:pt x="73629" y="4498148"/>
                    <a:pt x="94179" y="4493621"/>
                    <a:pt x="108488" y="4481696"/>
                  </a:cubicBezTo>
                  <a:cubicBezTo>
                    <a:pt x="125326" y="4467664"/>
                    <a:pt x="141527" y="4452502"/>
                    <a:pt x="154983" y="4435201"/>
                  </a:cubicBezTo>
                  <a:cubicBezTo>
                    <a:pt x="242026" y="4323290"/>
                    <a:pt x="174624" y="4356330"/>
                    <a:pt x="263471" y="4326713"/>
                  </a:cubicBezTo>
                  <a:cubicBezTo>
                    <a:pt x="273803" y="4311215"/>
                    <a:pt x="280450" y="4292484"/>
                    <a:pt x="294468" y="4280218"/>
                  </a:cubicBezTo>
                  <a:cubicBezTo>
                    <a:pt x="322504" y="4255687"/>
                    <a:pt x="356461" y="4238889"/>
                    <a:pt x="387458" y="4218225"/>
                  </a:cubicBezTo>
                  <a:cubicBezTo>
                    <a:pt x="402956" y="4207893"/>
                    <a:pt x="420782" y="4200400"/>
                    <a:pt x="433953" y="4187229"/>
                  </a:cubicBezTo>
                  <a:cubicBezTo>
                    <a:pt x="474069" y="4147112"/>
                    <a:pt x="517824" y="4097277"/>
                    <a:pt x="573437" y="4078740"/>
                  </a:cubicBezTo>
                  <a:cubicBezTo>
                    <a:pt x="588935" y="4073574"/>
                    <a:pt x="605651" y="4071176"/>
                    <a:pt x="619932" y="4063242"/>
                  </a:cubicBezTo>
                  <a:cubicBezTo>
                    <a:pt x="779806" y="3974424"/>
                    <a:pt x="654211" y="4020819"/>
                    <a:pt x="759417" y="3985751"/>
                  </a:cubicBezTo>
                  <a:cubicBezTo>
                    <a:pt x="774915" y="3975419"/>
                    <a:pt x="788891" y="3962319"/>
                    <a:pt x="805912" y="3954754"/>
                  </a:cubicBezTo>
                  <a:cubicBezTo>
                    <a:pt x="835769" y="3941484"/>
                    <a:pt x="871716" y="3941881"/>
                    <a:pt x="898902" y="3923757"/>
                  </a:cubicBezTo>
                  <a:cubicBezTo>
                    <a:pt x="914400" y="3913425"/>
                    <a:pt x="928376" y="3900326"/>
                    <a:pt x="945397" y="3892761"/>
                  </a:cubicBezTo>
                  <a:cubicBezTo>
                    <a:pt x="975254" y="3879491"/>
                    <a:pt x="1007390" y="3872096"/>
                    <a:pt x="1038386" y="3861764"/>
                  </a:cubicBezTo>
                  <a:lnTo>
                    <a:pt x="1084881" y="3846266"/>
                  </a:lnTo>
                  <a:cubicBezTo>
                    <a:pt x="1100379" y="3835934"/>
                    <a:pt x="1114716" y="3823599"/>
                    <a:pt x="1131376" y="3815269"/>
                  </a:cubicBezTo>
                  <a:cubicBezTo>
                    <a:pt x="1145988" y="3807963"/>
                    <a:pt x="1163590" y="3807705"/>
                    <a:pt x="1177871" y="3799771"/>
                  </a:cubicBezTo>
                  <a:cubicBezTo>
                    <a:pt x="1210436" y="3781679"/>
                    <a:pt x="1235519" y="3749559"/>
                    <a:pt x="1270861" y="3737778"/>
                  </a:cubicBezTo>
                  <a:cubicBezTo>
                    <a:pt x="1301858" y="3727446"/>
                    <a:pt x="1336665" y="3724905"/>
                    <a:pt x="1363851" y="3706781"/>
                  </a:cubicBezTo>
                  <a:lnTo>
                    <a:pt x="1456841" y="3644788"/>
                  </a:lnTo>
                  <a:lnTo>
                    <a:pt x="1503336" y="3613791"/>
                  </a:lnTo>
                  <a:cubicBezTo>
                    <a:pt x="1514129" y="3597600"/>
                    <a:pt x="1554108" y="3546466"/>
                    <a:pt x="1549831" y="3520801"/>
                  </a:cubicBezTo>
                  <a:cubicBezTo>
                    <a:pt x="1546769" y="3502428"/>
                    <a:pt x="1529166" y="3489805"/>
                    <a:pt x="1518834" y="3474307"/>
                  </a:cubicBezTo>
                  <a:cubicBezTo>
                    <a:pt x="1524000" y="3453642"/>
                    <a:pt x="1522517" y="3430036"/>
                    <a:pt x="1534332" y="3412313"/>
                  </a:cubicBezTo>
                  <a:cubicBezTo>
                    <a:pt x="1544664" y="3396815"/>
                    <a:pt x="1566518" y="3393241"/>
                    <a:pt x="1580827" y="3381317"/>
                  </a:cubicBezTo>
                  <a:cubicBezTo>
                    <a:pt x="1597665" y="3367286"/>
                    <a:pt x="1610021" y="3348278"/>
                    <a:pt x="1627322" y="3334822"/>
                  </a:cubicBezTo>
                  <a:cubicBezTo>
                    <a:pt x="1656728" y="3311951"/>
                    <a:pt x="1720312" y="3272829"/>
                    <a:pt x="1720312" y="3272829"/>
                  </a:cubicBezTo>
                  <a:cubicBezTo>
                    <a:pt x="1730644" y="3257331"/>
                    <a:pt x="1738137" y="3239505"/>
                    <a:pt x="1751308" y="3226334"/>
                  </a:cubicBezTo>
                  <a:cubicBezTo>
                    <a:pt x="1764479" y="3213163"/>
                    <a:pt x="1790885" y="3212631"/>
                    <a:pt x="1797803" y="3195337"/>
                  </a:cubicBezTo>
                  <a:cubicBezTo>
                    <a:pt x="1803870" y="3180169"/>
                    <a:pt x="1787471" y="3164340"/>
                    <a:pt x="1782305" y="3148842"/>
                  </a:cubicBezTo>
                  <a:cubicBezTo>
                    <a:pt x="1789526" y="3062185"/>
                    <a:pt x="1790034" y="2970688"/>
                    <a:pt x="1813302" y="2885371"/>
                  </a:cubicBezTo>
                  <a:cubicBezTo>
                    <a:pt x="1821899" y="2853849"/>
                    <a:pt x="1833966" y="2823378"/>
                    <a:pt x="1844298" y="2792381"/>
                  </a:cubicBezTo>
                  <a:cubicBezTo>
                    <a:pt x="1849464" y="2776883"/>
                    <a:pt x="1850735" y="2759479"/>
                    <a:pt x="1859797" y="2745886"/>
                  </a:cubicBezTo>
                  <a:cubicBezTo>
                    <a:pt x="1880461" y="2714889"/>
                    <a:pt x="1886448" y="2664676"/>
                    <a:pt x="1921790" y="2652896"/>
                  </a:cubicBezTo>
                  <a:lnTo>
                    <a:pt x="2014780" y="2621900"/>
                  </a:lnTo>
                  <a:cubicBezTo>
                    <a:pt x="2030278" y="2611568"/>
                    <a:pt x="2044615" y="2599233"/>
                    <a:pt x="2061275" y="2590903"/>
                  </a:cubicBezTo>
                  <a:cubicBezTo>
                    <a:pt x="2075887" y="2583597"/>
                    <a:pt x="2091851" y="2579078"/>
                    <a:pt x="2107769" y="2575405"/>
                  </a:cubicBezTo>
                  <a:cubicBezTo>
                    <a:pt x="2159104" y="2563558"/>
                    <a:pt x="2212772" y="2561068"/>
                    <a:pt x="2262753" y="2544408"/>
                  </a:cubicBezTo>
                  <a:lnTo>
                    <a:pt x="2309247" y="2528910"/>
                  </a:lnTo>
                  <a:lnTo>
                    <a:pt x="2402237" y="2466917"/>
                  </a:lnTo>
                  <a:cubicBezTo>
                    <a:pt x="2417735" y="2456585"/>
                    <a:pt x="2431061" y="2441810"/>
                    <a:pt x="2448732" y="2435920"/>
                  </a:cubicBezTo>
                  <a:lnTo>
                    <a:pt x="2541722" y="2404924"/>
                  </a:lnTo>
                  <a:cubicBezTo>
                    <a:pt x="2557220" y="2399758"/>
                    <a:pt x="2572368" y="2393387"/>
                    <a:pt x="2588217" y="2389425"/>
                  </a:cubicBezTo>
                  <a:cubicBezTo>
                    <a:pt x="2666059" y="2369965"/>
                    <a:pt x="2630003" y="2380663"/>
                    <a:pt x="2696705" y="2358429"/>
                  </a:cubicBezTo>
                  <a:cubicBezTo>
                    <a:pt x="2727702" y="2337764"/>
                    <a:pt x="2754353" y="2308215"/>
                    <a:pt x="2789695" y="2296435"/>
                  </a:cubicBezTo>
                  <a:lnTo>
                    <a:pt x="2882685" y="2265439"/>
                  </a:lnTo>
                  <a:cubicBezTo>
                    <a:pt x="2898183" y="2260273"/>
                    <a:pt x="2912969" y="2251966"/>
                    <a:pt x="2929180" y="2249940"/>
                  </a:cubicBezTo>
                  <a:lnTo>
                    <a:pt x="3053166" y="2234442"/>
                  </a:lnTo>
                  <a:cubicBezTo>
                    <a:pt x="3068664" y="2229276"/>
                    <a:pt x="3085049" y="2226250"/>
                    <a:pt x="3099661" y="2218944"/>
                  </a:cubicBezTo>
                  <a:cubicBezTo>
                    <a:pt x="3116321" y="2210614"/>
                    <a:pt x="3129135" y="2195512"/>
                    <a:pt x="3146156" y="2187947"/>
                  </a:cubicBezTo>
                  <a:cubicBezTo>
                    <a:pt x="3176013" y="2174677"/>
                    <a:pt x="3208149" y="2167283"/>
                    <a:pt x="3239146" y="2156951"/>
                  </a:cubicBezTo>
                  <a:lnTo>
                    <a:pt x="3285641" y="2141452"/>
                  </a:lnTo>
                  <a:cubicBezTo>
                    <a:pt x="3311471" y="2146618"/>
                    <a:pt x="3336790" y="2156951"/>
                    <a:pt x="3363132" y="2156951"/>
                  </a:cubicBezTo>
                  <a:cubicBezTo>
                    <a:pt x="3499356" y="2156951"/>
                    <a:pt x="3360141" y="2119790"/>
                    <a:pt x="3471620" y="2156951"/>
                  </a:cubicBezTo>
                  <a:cubicBezTo>
                    <a:pt x="3507330" y="2150999"/>
                    <a:pt x="3572954" y="2145029"/>
                    <a:pt x="3611105" y="2125954"/>
                  </a:cubicBezTo>
                  <a:cubicBezTo>
                    <a:pt x="3627765" y="2117624"/>
                    <a:pt x="3642102" y="2105289"/>
                    <a:pt x="3657600" y="2094957"/>
                  </a:cubicBezTo>
                  <a:cubicBezTo>
                    <a:pt x="3714429" y="2009716"/>
                    <a:pt x="3657599" y="2082045"/>
                    <a:pt x="3735092" y="2017466"/>
                  </a:cubicBezTo>
                  <a:cubicBezTo>
                    <a:pt x="3751930" y="2003434"/>
                    <a:pt x="3764285" y="1984427"/>
                    <a:pt x="3781586" y="1970971"/>
                  </a:cubicBezTo>
                  <a:cubicBezTo>
                    <a:pt x="3810992" y="1948100"/>
                    <a:pt x="3874576" y="1908978"/>
                    <a:pt x="3874576" y="1908978"/>
                  </a:cubicBezTo>
                  <a:cubicBezTo>
                    <a:pt x="3910739" y="1914144"/>
                    <a:pt x="3947244" y="1917312"/>
                    <a:pt x="3983064" y="1924476"/>
                  </a:cubicBezTo>
                  <a:cubicBezTo>
                    <a:pt x="3999083" y="1927680"/>
                    <a:pt x="4013611" y="1936430"/>
                    <a:pt x="4029559" y="1939974"/>
                  </a:cubicBezTo>
                  <a:cubicBezTo>
                    <a:pt x="4060235" y="1946791"/>
                    <a:pt x="4091552" y="1950307"/>
                    <a:pt x="4122549" y="1955473"/>
                  </a:cubicBezTo>
                  <a:cubicBezTo>
                    <a:pt x="4153546" y="1950307"/>
                    <a:pt x="4184863" y="1946791"/>
                    <a:pt x="4215539" y="1939974"/>
                  </a:cubicBezTo>
                  <a:cubicBezTo>
                    <a:pt x="4231487" y="1936430"/>
                    <a:pt x="4245697" y="1924476"/>
                    <a:pt x="4262034" y="1924476"/>
                  </a:cubicBezTo>
                  <a:cubicBezTo>
                    <a:pt x="4303684" y="1924476"/>
                    <a:pt x="4344691" y="1934808"/>
                    <a:pt x="4386020" y="1939974"/>
                  </a:cubicBezTo>
                  <a:lnTo>
                    <a:pt x="4479010" y="1970971"/>
                  </a:lnTo>
                  <a:lnTo>
                    <a:pt x="4525505" y="1986469"/>
                  </a:lnTo>
                  <a:cubicBezTo>
                    <a:pt x="4556135" y="1976259"/>
                    <a:pt x="4596644" y="1967288"/>
                    <a:pt x="4618495" y="1939974"/>
                  </a:cubicBezTo>
                  <a:cubicBezTo>
                    <a:pt x="4628700" y="1927217"/>
                    <a:pt x="4626687" y="1908091"/>
                    <a:pt x="4633993" y="1893479"/>
                  </a:cubicBezTo>
                  <a:cubicBezTo>
                    <a:pt x="4642323" y="1876819"/>
                    <a:pt x="4654658" y="1862483"/>
                    <a:pt x="4664990" y="1846985"/>
                  </a:cubicBezTo>
                  <a:cubicBezTo>
                    <a:pt x="4675760" y="1739282"/>
                    <a:pt x="4670705" y="1714277"/>
                    <a:pt x="4695986" y="1630008"/>
                  </a:cubicBezTo>
                  <a:cubicBezTo>
                    <a:pt x="4705375" y="1598713"/>
                    <a:pt x="4716651" y="1568015"/>
                    <a:pt x="4726983" y="1537018"/>
                  </a:cubicBezTo>
                  <a:lnTo>
                    <a:pt x="4742481" y="1490524"/>
                  </a:lnTo>
                  <a:cubicBezTo>
                    <a:pt x="4737315" y="1376870"/>
                    <a:pt x="4726983" y="1263333"/>
                    <a:pt x="4726983" y="1149561"/>
                  </a:cubicBezTo>
                  <a:cubicBezTo>
                    <a:pt x="4726983" y="1123754"/>
                    <a:pt x="4747531" y="958880"/>
                    <a:pt x="4757980" y="917086"/>
                  </a:cubicBezTo>
                  <a:cubicBezTo>
                    <a:pt x="4757988" y="917054"/>
                    <a:pt x="4796721" y="800864"/>
                    <a:pt x="4804475" y="777601"/>
                  </a:cubicBezTo>
                  <a:lnTo>
                    <a:pt x="4850969" y="638117"/>
                  </a:lnTo>
                  <a:cubicBezTo>
                    <a:pt x="4856135" y="622619"/>
                    <a:pt x="4857406" y="605215"/>
                    <a:pt x="4866468" y="591622"/>
                  </a:cubicBezTo>
                  <a:lnTo>
                    <a:pt x="4928461" y="498632"/>
                  </a:lnTo>
                  <a:lnTo>
                    <a:pt x="4959458" y="452137"/>
                  </a:lnTo>
                  <a:cubicBezTo>
                    <a:pt x="4986694" y="370426"/>
                    <a:pt x="4956954" y="436544"/>
                    <a:pt x="5021451" y="359147"/>
                  </a:cubicBezTo>
                  <a:cubicBezTo>
                    <a:pt x="5086027" y="281656"/>
                    <a:pt x="5013701" y="338482"/>
                    <a:pt x="5098942" y="281656"/>
                  </a:cubicBezTo>
                  <a:cubicBezTo>
                    <a:pt x="5148063" y="207975"/>
                    <a:pt x="5112268" y="241051"/>
                    <a:pt x="5222929" y="204164"/>
                  </a:cubicBezTo>
                  <a:lnTo>
                    <a:pt x="5269424" y="188666"/>
                  </a:lnTo>
                  <a:cubicBezTo>
                    <a:pt x="5284922" y="178334"/>
                    <a:pt x="5298898" y="165234"/>
                    <a:pt x="5315919" y="157669"/>
                  </a:cubicBezTo>
                  <a:cubicBezTo>
                    <a:pt x="5345776" y="144399"/>
                    <a:pt x="5408908" y="126673"/>
                    <a:pt x="5408908" y="126673"/>
                  </a:cubicBezTo>
                  <a:cubicBezTo>
                    <a:pt x="5424406" y="116341"/>
                    <a:pt x="5438382" y="103241"/>
                    <a:pt x="5455403" y="95676"/>
                  </a:cubicBezTo>
                  <a:cubicBezTo>
                    <a:pt x="5485260" y="82406"/>
                    <a:pt x="5548393" y="64679"/>
                    <a:pt x="5548393" y="64679"/>
                  </a:cubicBezTo>
                  <a:cubicBezTo>
                    <a:pt x="5548927" y="64813"/>
                    <a:pt x="5649471" y="88266"/>
                    <a:pt x="5656881" y="95676"/>
                  </a:cubicBezTo>
                  <a:cubicBezTo>
                    <a:pt x="5668433" y="107228"/>
                    <a:pt x="5667214" y="126673"/>
                    <a:pt x="5672380" y="142171"/>
                  </a:cubicBezTo>
                  <a:cubicBezTo>
                    <a:pt x="5651293" y="205430"/>
                    <a:pt x="5651422" y="177307"/>
                    <a:pt x="5672380" y="250659"/>
                  </a:cubicBezTo>
                  <a:cubicBezTo>
                    <a:pt x="5676868" y="266367"/>
                    <a:pt x="5673266" y="289848"/>
                    <a:pt x="5687878" y="297154"/>
                  </a:cubicBezTo>
                  <a:cubicBezTo>
                    <a:pt x="5720551" y="313491"/>
                    <a:pt x="5760203" y="307486"/>
                    <a:pt x="5796366" y="312652"/>
                  </a:cubicBezTo>
                  <a:cubicBezTo>
                    <a:pt x="5907027" y="275766"/>
                    <a:pt x="5862170" y="299780"/>
                    <a:pt x="5935851" y="250659"/>
                  </a:cubicBezTo>
                  <a:cubicBezTo>
                    <a:pt x="6024679" y="117414"/>
                    <a:pt x="5906402" y="274217"/>
                    <a:pt x="6013342" y="188666"/>
                  </a:cubicBezTo>
                  <a:cubicBezTo>
                    <a:pt x="6027887" y="177030"/>
                    <a:pt x="6028544" y="152043"/>
                    <a:pt x="6044339" y="142171"/>
                  </a:cubicBezTo>
                  <a:cubicBezTo>
                    <a:pt x="6072046" y="124854"/>
                    <a:pt x="6110143" y="129298"/>
                    <a:pt x="6137329" y="111174"/>
                  </a:cubicBezTo>
                  <a:cubicBezTo>
                    <a:pt x="6152827" y="100842"/>
                    <a:pt x="6169515" y="92102"/>
                    <a:pt x="6183824" y="80178"/>
                  </a:cubicBezTo>
                  <a:cubicBezTo>
                    <a:pt x="6200662" y="66147"/>
                    <a:pt x="6210715" y="43486"/>
                    <a:pt x="6230319" y="33683"/>
                  </a:cubicBezTo>
                  <a:cubicBezTo>
                    <a:pt x="6240651" y="28517"/>
                    <a:pt x="6219986" y="54347"/>
                    <a:pt x="6214820" y="64679"/>
                  </a:cubicBezTo>
                </a:path>
              </a:pathLst>
            </a:custGeom>
            <a:solidFill>
              <a:srgbClr val="33CCFF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677582" y="3730628"/>
              <a:ext cx="17235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dirty="0">
                  <a:solidFill>
                    <a:schemeClr val="bg1"/>
                  </a:solidFill>
                </a:rPr>
                <a:t>琵琶湖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5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0354"/>
            <a:ext cx="8229600" cy="144525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大気蛍光望遠鏡と地表検出器による</a:t>
            </a:r>
            <a:r>
              <a:rPr lang="en-US" altLang="ja-JP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/>
            </a:r>
            <a:br>
              <a:rPr lang="en-US" altLang="ja-JP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</a:br>
            <a:r>
              <a:rPr lang="ja-JP" altLang="en-US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空気シャワー同時観測例</a:t>
            </a:r>
            <a:r>
              <a:rPr lang="en-US" altLang="ja-JP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/>
            </a:r>
            <a:br>
              <a:rPr lang="en-US" altLang="ja-JP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</a:b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（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2008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年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月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26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日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5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時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51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分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50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</a:t>
            </a:r>
            <a:r>
              <a:rPr lang="en-US" altLang="ja-JP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UTC</a:t>
            </a:r>
            <a:r>
              <a:rPr lang="ja-JP" altLang="en-US" sz="2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）</a:t>
            </a:r>
            <a:endParaRPr kumimoji="1" lang="ja-JP" altLang="en-US" sz="22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35792" t="15039" r="22869" b="5034"/>
          <a:stretch/>
        </p:blipFill>
        <p:spPr>
          <a:xfrm>
            <a:off x="360000" y="2014379"/>
            <a:ext cx="3795777" cy="41282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43397" t="20785" r="9359" b="2893"/>
          <a:stretch/>
        </p:blipFill>
        <p:spPr>
          <a:xfrm>
            <a:off x="4416789" y="2124000"/>
            <a:ext cx="4405522" cy="40029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90712" y="5904000"/>
            <a:ext cx="2569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検出器東西番号　　　　　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54533" y="2160000"/>
            <a:ext cx="461665" cy="260604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　　　　　　検出器南北番号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2658" y="1692000"/>
            <a:ext cx="722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大気蛍光望遠鏡による観測　　　　　　　　　　　　　地表検出器による観測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61156" y="5904000"/>
            <a:ext cx="2877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　　　　方位角（</a:t>
            </a:r>
            <a:r>
              <a:rPr kumimoji="1" lang="en-US" altLang="ja-JP" dirty="0"/>
              <a:t>°</a:t>
            </a:r>
            <a:r>
              <a:rPr kumimoji="1" lang="ja-JP" altLang="en-US" dirty="0"/>
              <a:t>）　　　　　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8988" y="2923822"/>
            <a:ext cx="461665" cy="2092881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kumimoji="1" lang="ja-JP" altLang="en-US" dirty="0"/>
              <a:t>　　　仰角（　</a:t>
            </a:r>
            <a:r>
              <a:rPr kumimoji="1" lang="en-US" altLang="ja-JP" dirty="0"/>
              <a:t>°</a:t>
            </a:r>
            <a:r>
              <a:rPr kumimoji="1" lang="ja-JP" altLang="en-US" dirty="0"/>
              <a:t>）　　　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084000" y="2772000"/>
            <a:ext cx="1656000" cy="0"/>
          </a:xfrm>
          <a:prstGeom prst="straightConnector1">
            <a:avLst/>
          </a:prstGeom>
          <a:ln w="57150"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104842" y="2320069"/>
            <a:ext cx="1515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FF"/>
                </a:solidFill>
              </a:rPr>
              <a:t>6</a:t>
            </a:r>
            <a:r>
              <a:rPr kumimoji="1" lang="ja-JP" altLang="en-US" b="1" dirty="0">
                <a:solidFill>
                  <a:srgbClr val="FF00FF"/>
                </a:solidFill>
              </a:rPr>
              <a:t>キロメートル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75980" y="5904000"/>
            <a:ext cx="415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東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38355" y="59422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西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09039" y="19126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北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47772" y="55369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南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548477" y="5534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00CC"/>
                </a:solidFill>
              </a:rPr>
              <a:t>早い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10493" y="182462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遅い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6270" y="18426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上空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2203" y="55729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地面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21588" y="2436091"/>
            <a:ext cx="209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丸のサイズ大：信号大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227721" y="6370075"/>
                <a:ext cx="2842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2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/>
                  <a:t>10</a:t>
                </a:r>
                <a:r>
                  <a:rPr kumimoji="1" lang="en-US" altLang="ja-JP" baseline="30000" dirty="0"/>
                  <a:t>19</a:t>
                </a:r>
                <a:r>
                  <a:rPr kumimoji="1" lang="ja-JP" altLang="en-US" dirty="0"/>
                  <a:t>電子ボルトの宇宙線</a:t>
                </a: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721" y="6370075"/>
                <a:ext cx="284244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13" t="-14754" r="-1499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09600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大気蛍光望遠鏡イベント例</a:t>
            </a:r>
            <a:r>
              <a:rPr lang="en-US" altLang="ja-JP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</a:t>
            </a:r>
            <a:r>
              <a:rPr lang="ja-JP" altLang="en-US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アニメ</a:t>
            </a:r>
            <a:r>
              <a:rPr lang="en-US" altLang="ja-JP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sz="18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: </a:t>
            </a:r>
            <a:r>
              <a:rPr lang="en-US" altLang="ja-JP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200ns=2x10</a:t>
            </a:r>
            <a:r>
              <a:rPr lang="en-US" altLang="ja-JP" sz="18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-7</a:t>
            </a:r>
            <a:r>
              <a:rPr lang="ja-JP" altLang="en-US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</a:t>
            </a:r>
            <a:r>
              <a:rPr lang="en-US" altLang="ja-JP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/</a:t>
            </a:r>
            <a:r>
              <a:rPr lang="ja-JP" altLang="en-US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スライド</a:t>
            </a:r>
            <a:r>
              <a:rPr lang="en-US" altLang="ja-JP" sz="1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endParaRPr lang="en-US" altLang="ja-JP" sz="18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138243" name="Picture 3" descr="anim-runid0000078-trgid000000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2035" y="800101"/>
            <a:ext cx="7066085" cy="9642475"/>
          </a:xfrm>
          <a:noFill/>
          <a:ln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16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66FF99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の重要な成果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最高エネルギー宇宙線のエネルギースペクトル</a:t>
            </a:r>
          </a:p>
          <a:p>
            <a:r>
              <a:rPr lang="ja-JP" altLang="en-US" dirty="0" smtClean="0"/>
              <a:t>最高エネルギー</a:t>
            </a:r>
            <a:r>
              <a:rPr kumimoji="1" lang="ja-JP" altLang="en-US" dirty="0" smtClean="0"/>
              <a:t>宇宙線の到来方向</a:t>
            </a:r>
            <a:endParaRPr kumimoji="1" lang="en-US" altLang="ja-JP" dirty="0" smtClean="0"/>
          </a:p>
          <a:p>
            <a:r>
              <a:rPr lang="ja-JP" altLang="en-US" dirty="0" smtClean="0"/>
              <a:t>最高エネルギー宇宙線の粒子種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66FF99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の重要な成果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C00000"/>
                </a:solidFill>
              </a:rPr>
              <a:t>最高エネルギー宇宙線のエネルギースペクトル</a:t>
            </a:r>
          </a:p>
          <a:p>
            <a:r>
              <a:rPr lang="ja-JP" altLang="en-US" dirty="0" smtClean="0"/>
              <a:t>最高エネルギー</a:t>
            </a:r>
            <a:r>
              <a:rPr kumimoji="1" lang="ja-JP" altLang="en-US" dirty="0" smtClean="0"/>
              <a:t>宇宙線の到来方向</a:t>
            </a:r>
            <a:endParaRPr kumimoji="1" lang="en-US" altLang="ja-JP" dirty="0" smtClean="0"/>
          </a:p>
          <a:p>
            <a:r>
              <a:rPr lang="ja-JP" altLang="en-US" dirty="0" smtClean="0"/>
              <a:t>最高エネルギー宇宙線の粒子種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3631" y="288289"/>
            <a:ext cx="6597979" cy="684000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kumimoji="1"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</a:t>
            </a:r>
            <a:r>
              <a:rPr kumimoji="1" lang="ja-JP" altLang="en-US" dirty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</a:t>
            </a:r>
            <a:r>
              <a:rPr kumimoji="1"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スペクトル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09289" y="2283741"/>
            <a:ext cx="184731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l="12601" t="21003" r="50192" b="27033"/>
          <a:stretch/>
        </p:blipFill>
        <p:spPr>
          <a:xfrm>
            <a:off x="2958676" y="981802"/>
            <a:ext cx="5599737" cy="439979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 rot="-5400000">
            <a:off x="1246139" y="2889916"/>
            <a:ext cx="3796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([</a:t>
            </a:r>
            <a:r>
              <a:rPr kumimoji="1" lang="ja-JP" altLang="en-US" dirty="0">
                <a:solidFill>
                  <a:srgbClr val="0000CC"/>
                </a:solidFill>
              </a:rPr>
              <a:t>頻度</a:t>
            </a:r>
            <a:r>
              <a:rPr kumimoji="1" lang="en-US" altLang="ja-JP" dirty="0">
                <a:solidFill>
                  <a:srgbClr val="0000CC"/>
                </a:solidFill>
              </a:rPr>
              <a:t>J</a:t>
            </a:r>
            <a:r>
              <a:rPr kumimoji="1" lang="ja-JP" altLang="en-US" dirty="0"/>
              <a:t>（</a:t>
            </a:r>
            <a:r>
              <a:rPr kumimoji="1" lang="en-US" altLang="ja-JP" dirty="0"/>
              <a:t>E)]×[</a:t>
            </a:r>
            <a:r>
              <a:rPr kumimoji="1" lang="ja-JP" altLang="en-US" dirty="0">
                <a:solidFill>
                  <a:srgbClr val="0000CC"/>
                </a:solidFill>
              </a:rPr>
              <a:t>エネルギー </a:t>
            </a:r>
            <a:r>
              <a:rPr kumimoji="1" lang="en-US" altLang="ja-JP" dirty="0">
                <a:solidFill>
                  <a:srgbClr val="0000CC"/>
                </a:solidFill>
              </a:rPr>
              <a:t>E</a:t>
            </a:r>
            <a:r>
              <a:rPr kumimoji="1" lang="en-US" altLang="ja-JP" dirty="0"/>
              <a:t>]</a:t>
            </a:r>
            <a:r>
              <a:rPr kumimoji="1" lang="en-US" altLang="ja-JP" sz="2400" b="1" baseline="30000" dirty="0">
                <a:solidFill>
                  <a:srgbClr val="FF0000"/>
                </a:solidFill>
              </a:rPr>
              <a:t>3</a:t>
            </a:r>
            <a:r>
              <a:rPr kumimoji="1" lang="en-US" altLang="ja-JP" dirty="0"/>
              <a:t>)</a:t>
            </a:r>
            <a:r>
              <a:rPr kumimoji="1" lang="ja-JP" altLang="en-US" dirty="0"/>
              <a:t>の対数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25360" y="1170388"/>
            <a:ext cx="42719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　　　　　　</a:t>
            </a:r>
            <a:r>
              <a:rPr kumimoji="1" lang="en-US" altLang="ja-JP" dirty="0"/>
              <a:t>TA SD 7</a:t>
            </a:r>
            <a:r>
              <a:rPr kumimoji="1" lang="ja-JP" altLang="en-US" dirty="0"/>
              <a:t>年のデータ　　　　　　　　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1442" y="5220940"/>
            <a:ext cx="23695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（エネルギー </a:t>
            </a:r>
            <a:r>
              <a:rPr kumimoji="1" lang="en-US" altLang="ja-JP" dirty="0"/>
              <a:t>E</a:t>
            </a:r>
            <a:r>
              <a:rPr kumimoji="1" lang="ja-JP" altLang="en-US" dirty="0"/>
              <a:t>）の対数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7" y="1082520"/>
            <a:ext cx="2101271" cy="23372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屈折矢印 13"/>
          <p:cNvSpPr/>
          <p:nvPr/>
        </p:nvSpPr>
        <p:spPr>
          <a:xfrm rot="5400000">
            <a:off x="2139750" y="3393123"/>
            <a:ext cx="465803" cy="432048"/>
          </a:xfrm>
          <a:prstGeom prst="bentUp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 smtClean="0">
              <a:solidFill>
                <a:srgbClr val="C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3780" y="3436112"/>
            <a:ext cx="226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頻度</a:t>
            </a:r>
            <a:r>
              <a:rPr kumimoji="1" lang="en-US" altLang="ja-JP" dirty="0" smtClean="0"/>
              <a:t>J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 E</a:t>
            </a:r>
            <a:r>
              <a:rPr kumimoji="1" lang="en-US" altLang="ja-JP" baseline="30000" dirty="0" smtClean="0"/>
              <a:t>3</a:t>
            </a:r>
            <a:r>
              <a:rPr kumimoji="1" lang="ja-JP" altLang="en-US" dirty="0" smtClean="0"/>
              <a:t>をかけて傾きの変化を強調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23036" y="5750296"/>
            <a:ext cx="619753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20</a:t>
            </a:r>
            <a:r>
              <a:rPr kumimoji="1" lang="en-US" altLang="ja-JP" dirty="0" smtClean="0"/>
              <a:t>eV</a:t>
            </a:r>
            <a:r>
              <a:rPr kumimoji="1" lang="ja-JP" altLang="en-US" dirty="0" smtClean="0"/>
              <a:t>で急激に頻度減少</a:t>
            </a:r>
            <a:endParaRPr kumimoji="1" lang="en-US" altLang="ja-JP" dirty="0" smtClean="0"/>
          </a:p>
          <a:p>
            <a:pPr marL="285750" indent="-285750">
              <a:buFont typeface="Arial" charset="0"/>
              <a:buChar char="•"/>
            </a:pPr>
            <a:r>
              <a:rPr lang="en-US" altLang="ja-JP" dirty="0" err="1" smtClean="0"/>
              <a:t>Hilas</a:t>
            </a:r>
            <a:r>
              <a:rPr lang="en-US" altLang="ja-JP" dirty="0" smtClean="0"/>
              <a:t> plot</a:t>
            </a:r>
            <a:r>
              <a:rPr lang="ja-JP" altLang="en-US" dirty="0" smtClean="0"/>
              <a:t>の予測と一致？（既知の天体での加速限界？）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/>
          <a:srcRect l="26559" t="20683" r="28324" b="12964"/>
          <a:stretch/>
        </p:blipFill>
        <p:spPr>
          <a:xfrm>
            <a:off x="145080" y="4745097"/>
            <a:ext cx="2389166" cy="1976379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992086" y="2460171"/>
            <a:ext cx="359228" cy="718458"/>
          </a:xfrm>
          <a:prstGeom prst="rect">
            <a:avLst/>
          </a:prstGeom>
          <a:solidFill>
            <a:srgbClr val="C55A1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2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" y="764704"/>
            <a:ext cx="4051176" cy="4861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1562" y="141684"/>
            <a:ext cx="7690981" cy="549498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ページで学ぶ「宇宙線とは？」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2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4640" y="821144"/>
            <a:ext cx="4824535" cy="353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狭義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宇宙から降り注ぐ高エネルギー放射線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陽子、ヘリウム原子核、各種原子核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広義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電子、陽電子、ガンマ線、ニュートリノ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ダークマター、重力波</a:t>
            </a:r>
            <a:endParaRPr lang="en-US" altLang="ja-JP" sz="16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様々なエネルギーの宇宙線がやってくる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大体</a:t>
            </a:r>
            <a:r>
              <a:rPr lang="en-US" altLang="ja-JP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秒間に指先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(1cm</a:t>
            </a:r>
            <a:r>
              <a:rPr lang="en-US" altLang="ja-JP" sz="1400" baseline="300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を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回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貫通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[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注：大気の外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エネルギーが一桁増えると、頻度は約</a:t>
            </a:r>
            <a:r>
              <a:rPr kumimoji="1"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1/1000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lang="en-US" altLang="ja-JP" sz="1400" baseline="300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の宇宙線が来ている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(100km</a:t>
            </a:r>
            <a:r>
              <a:rPr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に年に一個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人口加速器の最高エネルギーは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7x10</a:t>
            </a:r>
            <a:r>
              <a:rPr kumimoji="1"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12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</a:p>
          <a:p>
            <a:pPr marL="285750" indent="-285750">
              <a:buFont typeface="Arial" charset="0"/>
              <a:buChar char="•"/>
            </a:pPr>
            <a:endParaRPr lang="en-US" altLang="ja-JP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宇宙加速器はどこ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にある</a:t>
            </a: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？</a:t>
            </a:r>
            <a:endParaRPr kumimoji="1"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謎？？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宇宙の極限天体・現象が関わるはず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40" y="5089121"/>
            <a:ext cx="4849359" cy="16937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401547" y="4565901"/>
            <a:ext cx="463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世界最大の粒子加速器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LHC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</a:p>
          <a:p>
            <a:pPr algn="ctr"/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(CERN, 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スイス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,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フランス国境）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5046" y="6093296"/>
            <a:ext cx="205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全周</a:t>
            </a:r>
            <a:r>
              <a:rPr kumimoji="1"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27km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（山手線が</a:t>
            </a:r>
            <a:r>
              <a:rPr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35km)</a:t>
            </a:r>
            <a:endParaRPr kumimoji="1" lang="ja-JP" altLang="en-US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0" name="屈折矢印 19"/>
          <p:cNvSpPr/>
          <p:nvPr/>
        </p:nvSpPr>
        <p:spPr>
          <a:xfrm flipH="1">
            <a:off x="1804414" y="5339461"/>
            <a:ext cx="2520281" cy="753835"/>
          </a:xfrm>
          <a:prstGeom prst="bentUpArrow">
            <a:avLst>
              <a:gd name="adj1" fmla="val 15030"/>
              <a:gd name="adj2" fmla="val 20015"/>
              <a:gd name="adj3" fmla="val 316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 smtClean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8100" y="6112279"/>
            <a:ext cx="370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横軸の単位は</a:t>
            </a:r>
            <a:r>
              <a:rPr kumimoji="1" lang="en-US" altLang="ja-JP" sz="1400" dirty="0" smtClean="0"/>
              <a:t>eV</a:t>
            </a:r>
            <a:r>
              <a:rPr kumimoji="1" lang="ja-JP" altLang="en-US" sz="1400" dirty="0" smtClean="0"/>
              <a:t>（エレクトロンボルト）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1eV = </a:t>
            </a:r>
            <a:r>
              <a:rPr lang="ja-JP" altLang="en-US" sz="1400" dirty="0" smtClean="0"/>
              <a:t>電子を</a:t>
            </a:r>
            <a:r>
              <a:rPr lang="en-US" altLang="ja-JP" sz="1400" dirty="0" smtClean="0"/>
              <a:t>1V</a:t>
            </a:r>
            <a:r>
              <a:rPr lang="ja-JP" altLang="en-US" sz="1400" dirty="0" smtClean="0"/>
              <a:t>で加速した場合のエネルギー</a:t>
            </a:r>
            <a:endParaRPr lang="en-US" altLang="ja-JP" sz="1400" dirty="0" smtClean="0"/>
          </a:p>
          <a:p>
            <a:r>
              <a:rPr kumimoji="1" lang="ja-JP" altLang="en-US" sz="1400" dirty="0"/>
              <a:t>　</a:t>
            </a:r>
            <a:r>
              <a:rPr kumimoji="1" lang="ja-JP" altLang="en-US" sz="1400" dirty="0" smtClean="0"/>
              <a:t>　　</a:t>
            </a:r>
            <a:r>
              <a:rPr kumimoji="1" lang="en-US" altLang="ja-JP" sz="1400" dirty="0" smtClean="0"/>
              <a:t>= 1.6x10</a:t>
            </a:r>
            <a:r>
              <a:rPr kumimoji="1" lang="en-US" altLang="ja-JP" sz="1400" baseline="30000" dirty="0" smtClean="0"/>
              <a:t>-19</a:t>
            </a:r>
            <a:r>
              <a:rPr kumimoji="1" lang="en-US" altLang="ja-JP" sz="1400" dirty="0" smtClean="0"/>
              <a:t> J (</a:t>
            </a:r>
            <a:r>
              <a:rPr kumimoji="1" lang="ja-JP" altLang="en-US" sz="1400" dirty="0" smtClean="0"/>
              <a:t>ジュール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3" name="円/楕円 2"/>
          <p:cNvSpPr/>
          <p:nvPr/>
        </p:nvSpPr>
        <p:spPr>
          <a:xfrm>
            <a:off x="4247946" y="1055913"/>
            <a:ext cx="3970771" cy="4027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232448" y="790148"/>
            <a:ext cx="4462101" cy="13951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65246" y="2078985"/>
            <a:ext cx="329449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smtClean="0">
                <a:solidFill>
                  <a:schemeClr val="accent1"/>
                </a:solidFill>
              </a:rPr>
              <a:t>マルチメッセンジャー天文学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divanov_6yrs_e3_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r="11374"/>
          <a:stretch>
            <a:fillRect/>
          </a:stretch>
        </p:blipFill>
        <p:spPr bwMode="auto">
          <a:xfrm>
            <a:off x="5427610" y="2740498"/>
            <a:ext cx="2853246" cy="248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0115" y="180069"/>
            <a:ext cx="8417589" cy="821382"/>
          </a:xfrm>
          <a:solidFill>
            <a:srgbClr val="99CCFF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宇宙線のエネルギーに限界はあるか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449" y="1161596"/>
            <a:ext cx="7886700" cy="1903415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/>
              <a:t>1964</a:t>
            </a:r>
            <a:r>
              <a:rPr lang="ja-JP" altLang="en-US" dirty="0"/>
              <a:t>年　</a:t>
            </a:r>
            <a:r>
              <a:rPr lang="ja-JP" altLang="en-US" dirty="0">
                <a:solidFill>
                  <a:srgbClr val="0000CC"/>
                </a:solidFill>
              </a:rPr>
              <a:t>宇宙背景放射 </a:t>
            </a:r>
            <a:r>
              <a:rPr lang="en-US" altLang="ja-JP" dirty="0">
                <a:solidFill>
                  <a:srgbClr val="0000CC"/>
                </a:solidFill>
              </a:rPr>
              <a:t>(CMB) </a:t>
            </a:r>
            <a:r>
              <a:rPr lang="ja-JP" altLang="en-US" dirty="0"/>
              <a:t>の発見</a:t>
            </a: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1965</a:t>
            </a:r>
            <a:r>
              <a:rPr lang="ja-JP" altLang="en-US" dirty="0"/>
              <a:t>年　</a:t>
            </a:r>
            <a:r>
              <a:rPr lang="en-US" altLang="ja-JP" dirty="0">
                <a:solidFill>
                  <a:srgbClr val="0000CC"/>
                </a:solidFill>
              </a:rPr>
              <a:t>GZK</a:t>
            </a:r>
            <a:r>
              <a:rPr lang="en-US" altLang="ja-JP" dirty="0"/>
              <a:t> (Greisen-</a:t>
            </a:r>
            <a:r>
              <a:rPr lang="en-US" altLang="ja-JP" dirty="0" err="1"/>
              <a:t>Zatsepin</a:t>
            </a:r>
            <a:r>
              <a:rPr lang="en-US" altLang="ja-JP" dirty="0"/>
              <a:t>-</a:t>
            </a:r>
            <a:r>
              <a:rPr lang="en-US" altLang="ja-JP" dirty="0" err="1"/>
              <a:t>Kuzmin</a:t>
            </a:r>
            <a:r>
              <a:rPr lang="en-US" altLang="ja-JP" dirty="0"/>
              <a:t>)</a:t>
            </a:r>
            <a:r>
              <a:rPr lang="ja-JP" altLang="en-US" dirty="0">
                <a:solidFill>
                  <a:srgbClr val="0000CC"/>
                </a:solidFill>
              </a:rPr>
              <a:t>限界</a:t>
            </a:r>
            <a:r>
              <a:rPr lang="ja-JP" altLang="en-US" dirty="0"/>
              <a:t>の予言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0000CC"/>
                </a:solidFill>
              </a:rPr>
              <a:t>特殊相対性理論</a:t>
            </a:r>
            <a:r>
              <a:rPr lang="ja-JP" altLang="en-US" dirty="0"/>
              <a:t>によると、</a:t>
            </a:r>
            <a:r>
              <a:rPr lang="ja-JP" altLang="en-US" dirty="0">
                <a:solidFill>
                  <a:srgbClr val="0000CC"/>
                </a:solidFill>
              </a:rPr>
              <a:t>最高エネルギー宇宙線（</a:t>
            </a:r>
            <a:r>
              <a:rPr lang="en-US" altLang="ja-JP" dirty="0">
                <a:solidFill>
                  <a:srgbClr val="0000CC"/>
                </a:solidFill>
              </a:rPr>
              <a:t>~10</a:t>
            </a:r>
            <a:r>
              <a:rPr lang="en-US" altLang="ja-JP" baseline="30000" dirty="0">
                <a:solidFill>
                  <a:srgbClr val="0000CC"/>
                </a:solidFill>
              </a:rPr>
              <a:t>20</a:t>
            </a:r>
            <a:r>
              <a:rPr lang="en-US" altLang="ja-JP" dirty="0">
                <a:solidFill>
                  <a:srgbClr val="0000CC"/>
                </a:solidFill>
              </a:rPr>
              <a:t>eV</a:t>
            </a:r>
            <a:r>
              <a:rPr lang="ja-JP" altLang="en-US" dirty="0">
                <a:solidFill>
                  <a:srgbClr val="0000CC"/>
                </a:solidFill>
              </a:rPr>
              <a:t>）</a:t>
            </a:r>
            <a:r>
              <a:rPr lang="ja-JP" altLang="en-US" dirty="0"/>
              <a:t>は</a:t>
            </a:r>
            <a:r>
              <a:rPr lang="en-US" altLang="ja-JP" dirty="0">
                <a:solidFill>
                  <a:srgbClr val="0000CC"/>
                </a:solidFill>
              </a:rPr>
              <a:t>CMB</a:t>
            </a:r>
            <a:r>
              <a:rPr lang="ja-JP" altLang="en-US" dirty="0">
                <a:solidFill>
                  <a:srgbClr val="0000CC"/>
                </a:solidFill>
              </a:rPr>
              <a:t>光子</a:t>
            </a:r>
            <a:r>
              <a:rPr lang="ja-JP" altLang="en-US" dirty="0"/>
              <a:t>と相互作用して</a:t>
            </a:r>
            <a:r>
              <a:rPr lang="en-US" altLang="ja-JP" dirty="0"/>
              <a:t>1.5</a:t>
            </a:r>
            <a:r>
              <a:rPr lang="ja-JP" altLang="en-US" dirty="0"/>
              <a:t>億光年程度しか伝播できず、地球に届くときには頻度が急激に減少する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4367" y="5168757"/>
            <a:ext cx="7859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ja-JP" altLang="en-US" dirty="0">
                <a:solidFill>
                  <a:prstClr val="black"/>
                </a:solidFill>
              </a:rPr>
              <a:t>陽子静止エネルギーの</a:t>
            </a:r>
            <a:r>
              <a:rPr lang="en-US" altLang="ja-JP" dirty="0">
                <a:solidFill>
                  <a:prstClr val="black"/>
                </a:solidFill>
              </a:rPr>
              <a:t>10</a:t>
            </a:r>
            <a:r>
              <a:rPr lang="en-US" altLang="ja-JP" baseline="30000" dirty="0">
                <a:solidFill>
                  <a:prstClr val="black"/>
                </a:solidFill>
              </a:rPr>
              <a:t>11</a:t>
            </a:r>
            <a:r>
              <a:rPr lang="ja-JP" altLang="en-US" dirty="0" smtClean="0">
                <a:solidFill>
                  <a:prstClr val="black"/>
                </a:solidFill>
              </a:rPr>
              <a:t>倍（</a:t>
            </a:r>
            <a:r>
              <a:rPr lang="en-US" altLang="ja-JP" dirty="0">
                <a:solidFill>
                  <a:prstClr val="black"/>
                </a:solidFill>
              </a:rPr>
              <a:t>1000</a:t>
            </a:r>
            <a:r>
              <a:rPr lang="ja-JP" altLang="en-US" dirty="0">
                <a:solidFill>
                  <a:prstClr val="black"/>
                </a:solidFill>
              </a:rPr>
              <a:t>億のローレンツ変換</a:t>
            </a:r>
            <a:r>
              <a:rPr lang="ja-JP" altLang="en-US" dirty="0" smtClean="0">
                <a:solidFill>
                  <a:prstClr val="black"/>
                </a:solidFill>
              </a:rPr>
              <a:t>）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</a:rPr>
              <a:t>2.7K</a:t>
            </a:r>
            <a:r>
              <a:rPr lang="ja-JP" altLang="en-US" dirty="0" smtClean="0">
                <a:solidFill>
                  <a:prstClr val="black"/>
                </a:solidFill>
              </a:rPr>
              <a:t>の光子が宇宙線には</a:t>
            </a:r>
            <a:r>
              <a:rPr lang="en-US" altLang="ja-JP" dirty="0" smtClean="0">
                <a:solidFill>
                  <a:prstClr val="black"/>
                </a:solidFill>
              </a:rPr>
              <a:t>100MeV</a:t>
            </a:r>
            <a:r>
              <a:rPr lang="ja-JP" altLang="en-US" dirty="0" smtClean="0">
                <a:solidFill>
                  <a:prstClr val="black"/>
                </a:solidFill>
              </a:rPr>
              <a:t>のガンマ線に見える</a:t>
            </a:r>
            <a:endParaRPr lang="en-US" altLang="ja-JP" dirty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dirty="0">
                <a:solidFill>
                  <a:prstClr val="black"/>
                </a:solidFill>
              </a:rPr>
              <a:t>プランクスケールに最も近い最高エネルギーでの特殊相対性理論の</a:t>
            </a:r>
            <a:r>
              <a:rPr lang="ja-JP" altLang="en-US" dirty="0" smtClean="0">
                <a:solidFill>
                  <a:prstClr val="black"/>
                </a:solidFill>
              </a:rPr>
              <a:t>検証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ja-JP" dirty="0" smtClean="0">
                <a:solidFill>
                  <a:prstClr val="black"/>
                </a:solidFill>
              </a:rPr>
              <a:t>&gt;10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20</a:t>
            </a:r>
            <a:r>
              <a:rPr lang="en-US" altLang="ja-JP" dirty="0" smtClean="0">
                <a:solidFill>
                  <a:prstClr val="black"/>
                </a:solidFill>
              </a:rPr>
              <a:t>eV</a:t>
            </a:r>
            <a:r>
              <a:rPr lang="ja-JP" altLang="en-US" dirty="0" smtClean="0">
                <a:solidFill>
                  <a:prstClr val="black"/>
                </a:solidFill>
              </a:rPr>
              <a:t>宇宙線</a:t>
            </a:r>
            <a:r>
              <a:rPr lang="en-US" altLang="ja-JP" dirty="0" smtClean="0">
                <a:solidFill>
                  <a:prstClr val="black"/>
                </a:solidFill>
              </a:rPr>
              <a:t>+GZK</a:t>
            </a:r>
            <a:r>
              <a:rPr lang="ja-JP" altLang="en-US" dirty="0" smtClean="0">
                <a:solidFill>
                  <a:prstClr val="black"/>
                </a:solidFill>
              </a:rPr>
              <a:t>過程で</a:t>
            </a:r>
            <a:r>
              <a:rPr lang="en-US" altLang="ja-JP" dirty="0" smtClean="0">
                <a:solidFill>
                  <a:prstClr val="black"/>
                </a:solidFill>
              </a:rPr>
              <a:t>TA</a:t>
            </a:r>
            <a:r>
              <a:rPr lang="ja-JP" altLang="en-US" dirty="0" smtClean="0">
                <a:solidFill>
                  <a:prstClr val="black"/>
                </a:solidFill>
              </a:rPr>
              <a:t>の結果は説明できる</a:t>
            </a:r>
            <a:endParaRPr lang="en-US" altLang="ja-JP" dirty="0" smtClean="0">
              <a:solidFill>
                <a:prstClr val="black"/>
              </a:solidFill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69395" y="3218903"/>
            <a:ext cx="5026262" cy="1881100"/>
            <a:chOff x="1938966" y="3617444"/>
            <a:chExt cx="5026262" cy="18811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4"/>
            <a:srcRect l="8569" t="46170" r="36392" b="23590"/>
            <a:stretch/>
          </p:blipFill>
          <p:spPr>
            <a:xfrm>
              <a:off x="1938966" y="3891688"/>
              <a:ext cx="4649119" cy="1436638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324559" y="4186410"/>
              <a:ext cx="5437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00CC"/>
                  </a:solidFill>
                </a:rPr>
                <a:t>陽子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499759" y="5190767"/>
              <a:ext cx="468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00CC"/>
                  </a:solidFill>
                </a:rPr>
                <a:t>陽子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570159" y="4801967"/>
              <a:ext cx="648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8000"/>
                  </a:solidFill>
                </a:rPr>
                <a:t>中性子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2106550" y="4648078"/>
                  <a:ext cx="125867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</a:rPr>
                    <a:t>E </a:t>
                  </a:r>
                  <a14:m>
                    <m:oMath xmlns:m="http://schemas.openxmlformats.org/officeDocument/2006/math"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altLang="ja-JP" dirty="0">
                      <a:solidFill>
                        <a:srgbClr val="0000CC"/>
                      </a:solidFill>
                    </a:rPr>
                    <a:t>10</a:t>
                  </a:r>
                  <a:r>
                    <a:rPr lang="en-US" altLang="ja-JP" baseline="30000" dirty="0">
                      <a:solidFill>
                        <a:srgbClr val="0000CC"/>
                      </a:solidFill>
                    </a:rPr>
                    <a:t>20</a:t>
                  </a:r>
                  <a:r>
                    <a:rPr lang="en-US" altLang="ja-JP" dirty="0">
                      <a:solidFill>
                        <a:prstClr val="black"/>
                      </a:solidFill>
                    </a:rPr>
                    <a:t> eV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550" y="4648078"/>
                  <a:ext cx="125867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865" t="-8197" r="-3865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3261961" y="3617444"/>
                  <a:ext cx="1359731" cy="39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altLang="ja-JP" dirty="0">
                      <a:solidFill>
                        <a:srgbClr val="FF00FF"/>
                      </a:solidFill>
                    </a:rPr>
                    <a:t>10</a:t>
                  </a:r>
                  <a:r>
                    <a:rPr lang="en-US" altLang="ja-JP" baseline="30000" dirty="0">
                      <a:solidFill>
                        <a:srgbClr val="FF00FF"/>
                      </a:solidFill>
                    </a:rPr>
                    <a:t>-3</a:t>
                  </a:r>
                  <a:r>
                    <a:rPr lang="en-US" altLang="ja-JP" dirty="0">
                      <a:solidFill>
                        <a:prstClr val="black"/>
                      </a:solidFill>
                    </a:rPr>
                    <a:t> eV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1961" y="3617444"/>
                  <a:ext cx="1359731" cy="39151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6250" r="-3587" b="-203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25717" r="46454" b="47508"/>
            <a:stretch/>
          </p:blipFill>
          <p:spPr>
            <a:xfrm>
              <a:off x="3365228" y="3617444"/>
              <a:ext cx="3600000" cy="1836000"/>
            </a:xfrm>
            <a:prstGeom prst="rect">
              <a:avLst/>
            </a:prstGeom>
          </p:spPr>
        </p:pic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188" y="1024856"/>
            <a:ext cx="1815369" cy="105234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389000" y="1541623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</a:rPr>
              <a:t>この画像は後の</a:t>
            </a:r>
            <a:endParaRPr lang="en-US" altLang="ja-JP" sz="1400" dirty="0">
              <a:solidFill>
                <a:prstClr val="black"/>
              </a:solidFill>
            </a:endParaRPr>
          </a:p>
          <a:p>
            <a:r>
              <a:rPr lang="en-US" altLang="ja-JP" sz="1400" dirty="0">
                <a:solidFill>
                  <a:prstClr val="black"/>
                </a:solidFill>
              </a:rPr>
              <a:t>WMAP</a:t>
            </a:r>
            <a:r>
              <a:rPr lang="ja-JP" altLang="en-US" sz="1400" dirty="0">
                <a:solidFill>
                  <a:prstClr val="black"/>
                </a:solidFill>
              </a:rPr>
              <a:t>による観測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47555" y="6458007"/>
            <a:ext cx="424988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加速限界</a:t>
            </a:r>
            <a:r>
              <a:rPr lang="en-US" altLang="ja-JP" dirty="0" smtClean="0">
                <a:solidFill>
                  <a:prstClr val="black"/>
                </a:solidFill>
              </a:rPr>
              <a:t>=10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20</a:t>
            </a:r>
            <a:r>
              <a:rPr lang="en-US" altLang="ja-JP" dirty="0" smtClean="0">
                <a:solidFill>
                  <a:prstClr val="black"/>
                </a:solidFill>
              </a:rPr>
              <a:t>eV</a:t>
            </a:r>
            <a:r>
              <a:rPr lang="ja-JP" altLang="en-US" dirty="0" smtClean="0">
                <a:solidFill>
                  <a:prstClr val="black"/>
                </a:solidFill>
              </a:rPr>
              <a:t>との判定が今後の課題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66FF99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の重要な成果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最高エネルギー宇宙線のエネルギースペクトル</a:t>
            </a:r>
          </a:p>
          <a:p>
            <a:r>
              <a:rPr lang="ja-JP" altLang="en-US" dirty="0" smtClean="0">
                <a:solidFill>
                  <a:srgbClr val="C00000"/>
                </a:solidFill>
              </a:rPr>
              <a:t>最高エネルギー</a:t>
            </a:r>
            <a:r>
              <a:rPr kumimoji="1" lang="ja-JP" altLang="en-US" dirty="0" smtClean="0">
                <a:solidFill>
                  <a:srgbClr val="C00000"/>
                </a:solidFill>
              </a:rPr>
              <a:t>宇宙線の到来方向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/>
              <a:t>最高エネルギー宇宙線の粒子種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t="2" b="-22"/>
          <a:stretch/>
        </p:blipFill>
        <p:spPr>
          <a:xfrm rot="10800000">
            <a:off x="3455" y="1455496"/>
            <a:ext cx="9140567" cy="6084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76" y="3530728"/>
            <a:ext cx="1371600" cy="1371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07829">
            <a:off x="582580" y="2248132"/>
            <a:ext cx="1650676" cy="125940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660000">
            <a:off x="3027434" y="3044348"/>
            <a:ext cx="418576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3200" dirty="0">
                <a:solidFill>
                  <a:srgbClr val="FF63FA"/>
                </a:solidFill>
              </a:rPr>
              <a:t>最高エネルギー宇宙線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5242" y="166866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ja-JP" altLang="en-US" sz="2400" dirty="0">
                <a:solidFill>
                  <a:prstClr val="white"/>
                </a:solidFill>
              </a:rPr>
              <a:t>宇宙線の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algn="ctr" defTabSz="457200"/>
            <a:r>
              <a:rPr lang="ja-JP" altLang="en-US" sz="2400" dirty="0">
                <a:solidFill>
                  <a:prstClr val="white"/>
                </a:solidFill>
              </a:rPr>
              <a:t>発生源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 rot="1200000">
            <a:off x="1868875" y="3500569"/>
            <a:ext cx="2251264" cy="144129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655582"/>
              </a:avLst>
            </a:prstTxWarp>
            <a:spAutoFit/>
          </a:bodyPr>
          <a:lstStyle/>
          <a:p>
            <a:pPr defTabSz="457200"/>
            <a:r>
              <a:rPr lang="ja-JP" altLang="en-US" sz="2400" b="1" dirty="0">
                <a:solidFill>
                  <a:prstClr val="white"/>
                </a:solidFill>
              </a:rPr>
              <a:t>低エネルギーの宇宙線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1687855" y="2922462"/>
            <a:ext cx="7010368" cy="3414478"/>
          </a:xfrm>
          <a:custGeom>
            <a:avLst/>
            <a:gdLst>
              <a:gd name="connsiteX0" fmla="*/ 0 w 7010368"/>
              <a:gd name="connsiteY0" fmla="*/ 0 h 3414478"/>
              <a:gd name="connsiteX1" fmla="*/ 494632 w 7010368"/>
              <a:gd name="connsiteY1" fmla="*/ 120315 h 3414478"/>
              <a:gd name="connsiteX2" fmla="*/ 762000 w 7010368"/>
              <a:gd name="connsiteY2" fmla="*/ 294105 h 3414478"/>
              <a:gd name="connsiteX3" fmla="*/ 828842 w 7010368"/>
              <a:gd name="connsiteY3" fmla="*/ 548105 h 3414478"/>
              <a:gd name="connsiteX4" fmla="*/ 748632 w 7010368"/>
              <a:gd name="connsiteY4" fmla="*/ 828842 h 3414478"/>
              <a:gd name="connsiteX5" fmla="*/ 721895 w 7010368"/>
              <a:gd name="connsiteY5" fmla="*/ 1256631 h 3414478"/>
              <a:gd name="connsiteX6" fmla="*/ 895684 w 7010368"/>
              <a:gd name="connsiteY6" fmla="*/ 1630947 h 3414478"/>
              <a:gd name="connsiteX7" fmla="*/ 1363579 w 7010368"/>
              <a:gd name="connsiteY7" fmla="*/ 1751263 h 3414478"/>
              <a:gd name="connsiteX8" fmla="*/ 1978526 w 7010368"/>
              <a:gd name="connsiteY8" fmla="*/ 1590842 h 3414478"/>
              <a:gd name="connsiteX9" fmla="*/ 2392947 w 7010368"/>
              <a:gd name="connsiteY9" fmla="*/ 1737894 h 3414478"/>
              <a:gd name="connsiteX10" fmla="*/ 2486526 w 7010368"/>
              <a:gd name="connsiteY10" fmla="*/ 1925052 h 3414478"/>
              <a:gd name="connsiteX11" fmla="*/ 2513263 w 7010368"/>
              <a:gd name="connsiteY11" fmla="*/ 2112210 h 3414478"/>
              <a:gd name="connsiteX12" fmla="*/ 2753895 w 7010368"/>
              <a:gd name="connsiteY12" fmla="*/ 2379579 h 3414478"/>
              <a:gd name="connsiteX13" fmla="*/ 3154947 w 7010368"/>
              <a:gd name="connsiteY13" fmla="*/ 2379579 h 3414478"/>
              <a:gd name="connsiteX14" fmla="*/ 3529263 w 7010368"/>
              <a:gd name="connsiteY14" fmla="*/ 2205789 h 3414478"/>
              <a:gd name="connsiteX15" fmla="*/ 3890211 w 7010368"/>
              <a:gd name="connsiteY15" fmla="*/ 2138947 h 3414478"/>
              <a:gd name="connsiteX16" fmla="*/ 4264526 w 7010368"/>
              <a:gd name="connsiteY16" fmla="*/ 2392947 h 3414478"/>
              <a:gd name="connsiteX17" fmla="*/ 3916947 w 7010368"/>
              <a:gd name="connsiteY17" fmla="*/ 2740526 h 3414478"/>
              <a:gd name="connsiteX18" fmla="*/ 3462421 w 7010368"/>
              <a:gd name="connsiteY18" fmla="*/ 2473158 h 3414478"/>
              <a:gd name="connsiteX19" fmla="*/ 3596105 w 7010368"/>
              <a:gd name="connsiteY19" fmla="*/ 1898315 h 3414478"/>
              <a:gd name="connsiteX20" fmla="*/ 4344737 w 7010368"/>
              <a:gd name="connsiteY20" fmla="*/ 1844842 h 3414478"/>
              <a:gd name="connsiteX21" fmla="*/ 4705684 w 7010368"/>
              <a:gd name="connsiteY21" fmla="*/ 2165684 h 3414478"/>
              <a:gd name="connsiteX22" fmla="*/ 4732421 w 7010368"/>
              <a:gd name="connsiteY22" fmla="*/ 2459789 h 3414478"/>
              <a:gd name="connsiteX23" fmla="*/ 4839368 w 7010368"/>
              <a:gd name="connsiteY23" fmla="*/ 2673684 h 3414478"/>
              <a:gd name="connsiteX24" fmla="*/ 5066632 w 7010368"/>
              <a:gd name="connsiteY24" fmla="*/ 2459789 h 3414478"/>
              <a:gd name="connsiteX25" fmla="*/ 5293895 w 7010368"/>
              <a:gd name="connsiteY25" fmla="*/ 2566737 h 3414478"/>
              <a:gd name="connsiteX26" fmla="*/ 5173579 w 7010368"/>
              <a:gd name="connsiteY26" fmla="*/ 2994526 h 3414478"/>
              <a:gd name="connsiteX27" fmla="*/ 5400842 w 7010368"/>
              <a:gd name="connsiteY27" fmla="*/ 3408947 h 3414478"/>
              <a:gd name="connsiteX28" fmla="*/ 5735053 w 7010368"/>
              <a:gd name="connsiteY28" fmla="*/ 3208421 h 3414478"/>
              <a:gd name="connsiteX29" fmla="*/ 5641474 w 7010368"/>
              <a:gd name="connsiteY29" fmla="*/ 2860842 h 3414478"/>
              <a:gd name="connsiteX30" fmla="*/ 5989053 w 7010368"/>
              <a:gd name="connsiteY30" fmla="*/ 2727158 h 3414478"/>
              <a:gd name="connsiteX31" fmla="*/ 6002421 w 7010368"/>
              <a:gd name="connsiteY31" fmla="*/ 2967789 h 3414478"/>
              <a:gd name="connsiteX32" fmla="*/ 6323263 w 7010368"/>
              <a:gd name="connsiteY32" fmla="*/ 2941052 h 3414478"/>
              <a:gd name="connsiteX33" fmla="*/ 6403474 w 7010368"/>
              <a:gd name="connsiteY33" fmla="*/ 2580105 h 3414478"/>
              <a:gd name="connsiteX34" fmla="*/ 6309895 w 7010368"/>
              <a:gd name="connsiteY34" fmla="*/ 2352842 h 3414478"/>
              <a:gd name="connsiteX35" fmla="*/ 6096000 w 7010368"/>
              <a:gd name="connsiteY35" fmla="*/ 2286000 h 3414478"/>
              <a:gd name="connsiteX36" fmla="*/ 6216316 w 7010368"/>
              <a:gd name="connsiteY36" fmla="*/ 2018631 h 3414478"/>
              <a:gd name="connsiteX37" fmla="*/ 6550526 w 7010368"/>
              <a:gd name="connsiteY37" fmla="*/ 2152315 h 3414478"/>
              <a:gd name="connsiteX38" fmla="*/ 6911474 w 7010368"/>
              <a:gd name="connsiteY38" fmla="*/ 2299368 h 3414478"/>
              <a:gd name="connsiteX39" fmla="*/ 7005053 w 7010368"/>
              <a:gd name="connsiteY39" fmla="*/ 2058737 h 3414478"/>
              <a:gd name="connsiteX40" fmla="*/ 6791158 w 7010368"/>
              <a:gd name="connsiteY40" fmla="*/ 1697789 h 341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010368" h="3414478">
                <a:moveTo>
                  <a:pt x="0" y="0"/>
                </a:moveTo>
                <a:cubicBezTo>
                  <a:pt x="183816" y="35649"/>
                  <a:pt x="367632" y="71298"/>
                  <a:pt x="494632" y="120315"/>
                </a:cubicBezTo>
                <a:cubicBezTo>
                  <a:pt x="621632" y="169332"/>
                  <a:pt x="706298" y="222807"/>
                  <a:pt x="762000" y="294105"/>
                </a:cubicBezTo>
                <a:cubicBezTo>
                  <a:pt x="817702" y="365403"/>
                  <a:pt x="831070" y="458982"/>
                  <a:pt x="828842" y="548105"/>
                </a:cubicBezTo>
                <a:cubicBezTo>
                  <a:pt x="826614" y="637228"/>
                  <a:pt x="766456" y="710754"/>
                  <a:pt x="748632" y="828842"/>
                </a:cubicBezTo>
                <a:cubicBezTo>
                  <a:pt x="730808" y="946930"/>
                  <a:pt x="697386" y="1122947"/>
                  <a:pt x="721895" y="1256631"/>
                </a:cubicBezTo>
                <a:cubicBezTo>
                  <a:pt x="746404" y="1390315"/>
                  <a:pt x="788737" y="1548508"/>
                  <a:pt x="895684" y="1630947"/>
                </a:cubicBezTo>
                <a:cubicBezTo>
                  <a:pt x="1002631" y="1713386"/>
                  <a:pt x="1183105" y="1757947"/>
                  <a:pt x="1363579" y="1751263"/>
                </a:cubicBezTo>
                <a:cubicBezTo>
                  <a:pt x="1544053" y="1744579"/>
                  <a:pt x="1806965" y="1593070"/>
                  <a:pt x="1978526" y="1590842"/>
                </a:cubicBezTo>
                <a:cubicBezTo>
                  <a:pt x="2150087" y="1588614"/>
                  <a:pt x="2308280" y="1682192"/>
                  <a:pt x="2392947" y="1737894"/>
                </a:cubicBezTo>
                <a:cubicBezTo>
                  <a:pt x="2477614" y="1793596"/>
                  <a:pt x="2466473" y="1862666"/>
                  <a:pt x="2486526" y="1925052"/>
                </a:cubicBezTo>
                <a:cubicBezTo>
                  <a:pt x="2506579" y="1987438"/>
                  <a:pt x="2468702" y="2036456"/>
                  <a:pt x="2513263" y="2112210"/>
                </a:cubicBezTo>
                <a:cubicBezTo>
                  <a:pt x="2557824" y="2187964"/>
                  <a:pt x="2646948" y="2335018"/>
                  <a:pt x="2753895" y="2379579"/>
                </a:cubicBezTo>
                <a:cubicBezTo>
                  <a:pt x="2860842" y="2424140"/>
                  <a:pt x="3025719" y="2408544"/>
                  <a:pt x="3154947" y="2379579"/>
                </a:cubicBezTo>
                <a:cubicBezTo>
                  <a:pt x="3284175" y="2350614"/>
                  <a:pt x="3406719" y="2245894"/>
                  <a:pt x="3529263" y="2205789"/>
                </a:cubicBezTo>
                <a:cubicBezTo>
                  <a:pt x="3651807" y="2165684"/>
                  <a:pt x="3767667" y="2107754"/>
                  <a:pt x="3890211" y="2138947"/>
                </a:cubicBezTo>
                <a:cubicBezTo>
                  <a:pt x="4012755" y="2170140"/>
                  <a:pt x="4260070" y="2292684"/>
                  <a:pt x="4264526" y="2392947"/>
                </a:cubicBezTo>
                <a:cubicBezTo>
                  <a:pt x="4268982" y="2493210"/>
                  <a:pt x="4050631" y="2727158"/>
                  <a:pt x="3916947" y="2740526"/>
                </a:cubicBezTo>
                <a:cubicBezTo>
                  <a:pt x="3783263" y="2753895"/>
                  <a:pt x="3515895" y="2613527"/>
                  <a:pt x="3462421" y="2473158"/>
                </a:cubicBezTo>
                <a:cubicBezTo>
                  <a:pt x="3408947" y="2332790"/>
                  <a:pt x="3449052" y="2003034"/>
                  <a:pt x="3596105" y="1898315"/>
                </a:cubicBezTo>
                <a:cubicBezTo>
                  <a:pt x="3743158" y="1793596"/>
                  <a:pt x="4159807" y="1800281"/>
                  <a:pt x="4344737" y="1844842"/>
                </a:cubicBezTo>
                <a:cubicBezTo>
                  <a:pt x="4529667" y="1889403"/>
                  <a:pt x="4641070" y="2063193"/>
                  <a:pt x="4705684" y="2165684"/>
                </a:cubicBezTo>
                <a:cubicBezTo>
                  <a:pt x="4770298" y="2268175"/>
                  <a:pt x="4710140" y="2375122"/>
                  <a:pt x="4732421" y="2459789"/>
                </a:cubicBezTo>
                <a:cubicBezTo>
                  <a:pt x="4754702" y="2544456"/>
                  <a:pt x="4783666" y="2673684"/>
                  <a:pt x="4839368" y="2673684"/>
                </a:cubicBezTo>
                <a:cubicBezTo>
                  <a:pt x="4895070" y="2673684"/>
                  <a:pt x="4990878" y="2477613"/>
                  <a:pt x="5066632" y="2459789"/>
                </a:cubicBezTo>
                <a:cubicBezTo>
                  <a:pt x="5142386" y="2441965"/>
                  <a:pt x="5276070" y="2477614"/>
                  <a:pt x="5293895" y="2566737"/>
                </a:cubicBezTo>
                <a:cubicBezTo>
                  <a:pt x="5311720" y="2655860"/>
                  <a:pt x="5155755" y="2854158"/>
                  <a:pt x="5173579" y="2994526"/>
                </a:cubicBezTo>
                <a:cubicBezTo>
                  <a:pt x="5191404" y="3134894"/>
                  <a:pt x="5307263" y="3373298"/>
                  <a:pt x="5400842" y="3408947"/>
                </a:cubicBezTo>
                <a:cubicBezTo>
                  <a:pt x="5494421" y="3444596"/>
                  <a:pt x="5694948" y="3299772"/>
                  <a:pt x="5735053" y="3208421"/>
                </a:cubicBezTo>
                <a:cubicBezTo>
                  <a:pt x="5775158" y="3117070"/>
                  <a:pt x="5599141" y="2941053"/>
                  <a:pt x="5641474" y="2860842"/>
                </a:cubicBezTo>
                <a:cubicBezTo>
                  <a:pt x="5683807" y="2780631"/>
                  <a:pt x="5928895" y="2709333"/>
                  <a:pt x="5989053" y="2727158"/>
                </a:cubicBezTo>
                <a:cubicBezTo>
                  <a:pt x="6049211" y="2744983"/>
                  <a:pt x="5946719" y="2932140"/>
                  <a:pt x="6002421" y="2967789"/>
                </a:cubicBezTo>
                <a:cubicBezTo>
                  <a:pt x="6058123" y="3003438"/>
                  <a:pt x="6256421" y="3005666"/>
                  <a:pt x="6323263" y="2941052"/>
                </a:cubicBezTo>
                <a:cubicBezTo>
                  <a:pt x="6390105" y="2876438"/>
                  <a:pt x="6405702" y="2678140"/>
                  <a:pt x="6403474" y="2580105"/>
                </a:cubicBezTo>
                <a:cubicBezTo>
                  <a:pt x="6401246" y="2482070"/>
                  <a:pt x="6361141" y="2401859"/>
                  <a:pt x="6309895" y="2352842"/>
                </a:cubicBezTo>
                <a:cubicBezTo>
                  <a:pt x="6258649" y="2303825"/>
                  <a:pt x="6111596" y="2341702"/>
                  <a:pt x="6096000" y="2286000"/>
                </a:cubicBezTo>
                <a:cubicBezTo>
                  <a:pt x="6080404" y="2230298"/>
                  <a:pt x="6140562" y="2040912"/>
                  <a:pt x="6216316" y="2018631"/>
                </a:cubicBezTo>
                <a:cubicBezTo>
                  <a:pt x="6292070" y="1996350"/>
                  <a:pt x="6550526" y="2152315"/>
                  <a:pt x="6550526" y="2152315"/>
                </a:cubicBezTo>
                <a:cubicBezTo>
                  <a:pt x="6666386" y="2199104"/>
                  <a:pt x="6835720" y="2314964"/>
                  <a:pt x="6911474" y="2299368"/>
                </a:cubicBezTo>
                <a:cubicBezTo>
                  <a:pt x="6987228" y="2283772"/>
                  <a:pt x="7025106" y="2159000"/>
                  <a:pt x="7005053" y="2058737"/>
                </a:cubicBezTo>
                <a:cubicBezTo>
                  <a:pt x="6985000" y="1958474"/>
                  <a:pt x="6791158" y="1697789"/>
                  <a:pt x="6791158" y="1697789"/>
                </a:cubicBez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592" y="435670"/>
            <a:ext cx="8956298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ja-JP" altLang="en-US" sz="3600" dirty="0">
                <a:solidFill>
                  <a:prstClr val="black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最高エネルギー宇宙線の到来方向と発生源</a:t>
            </a:r>
          </a:p>
        </p:txBody>
      </p:sp>
      <p:cxnSp>
        <p:nvCxnSpPr>
          <p:cNvPr id="18" name="直線コネクタ 17"/>
          <p:cNvCxnSpPr/>
          <p:nvPr/>
        </p:nvCxnSpPr>
        <p:spPr>
          <a:xfrm>
            <a:off x="1955223" y="2958609"/>
            <a:ext cx="5588000" cy="1156159"/>
          </a:xfrm>
          <a:prstGeom prst="line">
            <a:avLst/>
          </a:prstGeom>
          <a:ln w="50800">
            <a:solidFill>
              <a:srgbClr val="FF1DFB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1988801" y="2325485"/>
            <a:ext cx="6111726" cy="1278310"/>
          </a:xfrm>
          <a:custGeom>
            <a:avLst/>
            <a:gdLst>
              <a:gd name="connsiteX0" fmla="*/ 0 w 6111726"/>
              <a:gd name="connsiteY0" fmla="*/ 621343 h 1278310"/>
              <a:gd name="connsiteX1" fmla="*/ 452546 w 6111726"/>
              <a:gd name="connsiteY1" fmla="*/ 679740 h 1278310"/>
              <a:gd name="connsiteX2" fmla="*/ 802905 w 6111726"/>
              <a:gd name="connsiteY2" fmla="*/ 577545 h 1278310"/>
              <a:gd name="connsiteX3" fmla="*/ 1080273 w 6111726"/>
              <a:gd name="connsiteY3" fmla="*/ 387755 h 1278310"/>
              <a:gd name="connsiteX4" fmla="*/ 1313845 w 6111726"/>
              <a:gd name="connsiteY4" fmla="*/ 241762 h 1278310"/>
              <a:gd name="connsiteX5" fmla="*/ 1722597 w 6111726"/>
              <a:gd name="connsiteY5" fmla="*/ 183365 h 1278310"/>
              <a:gd name="connsiteX6" fmla="*/ 1941571 w 6111726"/>
              <a:gd name="connsiteY6" fmla="*/ 329358 h 1278310"/>
              <a:gd name="connsiteX7" fmla="*/ 2175144 w 6111726"/>
              <a:gd name="connsiteY7" fmla="*/ 446152 h 1278310"/>
              <a:gd name="connsiteX8" fmla="*/ 2423315 w 6111726"/>
              <a:gd name="connsiteY8" fmla="*/ 416953 h 1278310"/>
              <a:gd name="connsiteX9" fmla="*/ 2773674 w 6111726"/>
              <a:gd name="connsiteY9" fmla="*/ 402354 h 1278310"/>
              <a:gd name="connsiteX10" fmla="*/ 3182425 w 6111726"/>
              <a:gd name="connsiteY10" fmla="*/ 533748 h 1278310"/>
              <a:gd name="connsiteX11" fmla="*/ 3664169 w 6111726"/>
              <a:gd name="connsiteY11" fmla="*/ 606744 h 1278310"/>
              <a:gd name="connsiteX12" fmla="*/ 4116716 w 6111726"/>
              <a:gd name="connsiteY12" fmla="*/ 402354 h 1278310"/>
              <a:gd name="connsiteX13" fmla="*/ 4218904 w 6111726"/>
              <a:gd name="connsiteY13" fmla="*/ 81171 h 1278310"/>
              <a:gd name="connsiteX14" fmla="*/ 4437878 w 6111726"/>
              <a:gd name="connsiteY14" fmla="*/ 8174 h 1278310"/>
              <a:gd name="connsiteX15" fmla="*/ 4496271 w 6111726"/>
              <a:gd name="connsiteY15" fmla="*/ 227163 h 1278310"/>
              <a:gd name="connsiteX16" fmla="*/ 4554664 w 6111726"/>
              <a:gd name="connsiteY16" fmla="*/ 489950 h 1278310"/>
              <a:gd name="connsiteX17" fmla="*/ 4817433 w 6111726"/>
              <a:gd name="connsiteY17" fmla="*/ 606744 h 1278310"/>
              <a:gd name="connsiteX18" fmla="*/ 4890425 w 6111726"/>
              <a:gd name="connsiteY18" fmla="*/ 942527 h 1278310"/>
              <a:gd name="connsiteX19" fmla="*/ 4642254 w 6111726"/>
              <a:gd name="connsiteY19" fmla="*/ 971725 h 1278310"/>
              <a:gd name="connsiteX20" fmla="*/ 4496271 w 6111726"/>
              <a:gd name="connsiteY20" fmla="*/ 811133 h 1278310"/>
              <a:gd name="connsiteX21" fmla="*/ 5051006 w 6111726"/>
              <a:gd name="connsiteY21" fmla="*/ 562946 h 1278310"/>
              <a:gd name="connsiteX22" fmla="*/ 5269980 w 6111726"/>
              <a:gd name="connsiteY22" fmla="*/ 811133 h 1278310"/>
              <a:gd name="connsiteX23" fmla="*/ 5474356 w 6111726"/>
              <a:gd name="connsiteY23" fmla="*/ 665141 h 1278310"/>
              <a:gd name="connsiteX24" fmla="*/ 5620339 w 6111726"/>
              <a:gd name="connsiteY24" fmla="*/ 387755 h 1278310"/>
              <a:gd name="connsiteX25" fmla="*/ 6072886 w 6111726"/>
              <a:gd name="connsiteY25" fmla="*/ 562946 h 1278310"/>
              <a:gd name="connsiteX26" fmla="*/ 6087484 w 6111726"/>
              <a:gd name="connsiteY26" fmla="*/ 1278310 h 127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11726" h="1278310">
                <a:moveTo>
                  <a:pt x="0" y="621343"/>
                </a:moveTo>
                <a:cubicBezTo>
                  <a:pt x="159364" y="654191"/>
                  <a:pt x="318729" y="687040"/>
                  <a:pt x="452546" y="679740"/>
                </a:cubicBezTo>
                <a:cubicBezTo>
                  <a:pt x="586364" y="672440"/>
                  <a:pt x="698284" y="626209"/>
                  <a:pt x="802905" y="577545"/>
                </a:cubicBezTo>
                <a:cubicBezTo>
                  <a:pt x="907526" y="528881"/>
                  <a:pt x="995116" y="443719"/>
                  <a:pt x="1080273" y="387755"/>
                </a:cubicBezTo>
                <a:cubicBezTo>
                  <a:pt x="1165430" y="331791"/>
                  <a:pt x="1206791" y="275827"/>
                  <a:pt x="1313845" y="241762"/>
                </a:cubicBezTo>
                <a:cubicBezTo>
                  <a:pt x="1420899" y="207697"/>
                  <a:pt x="1617976" y="168766"/>
                  <a:pt x="1722597" y="183365"/>
                </a:cubicBezTo>
                <a:cubicBezTo>
                  <a:pt x="1827218" y="197964"/>
                  <a:pt x="1866147" y="285560"/>
                  <a:pt x="1941571" y="329358"/>
                </a:cubicBezTo>
                <a:cubicBezTo>
                  <a:pt x="2016995" y="373156"/>
                  <a:pt x="2094853" y="431553"/>
                  <a:pt x="2175144" y="446152"/>
                </a:cubicBezTo>
                <a:cubicBezTo>
                  <a:pt x="2255435" y="460751"/>
                  <a:pt x="2323560" y="424253"/>
                  <a:pt x="2423315" y="416953"/>
                </a:cubicBezTo>
                <a:cubicBezTo>
                  <a:pt x="2523070" y="409653"/>
                  <a:pt x="2647156" y="382888"/>
                  <a:pt x="2773674" y="402354"/>
                </a:cubicBezTo>
                <a:cubicBezTo>
                  <a:pt x="2900192" y="421820"/>
                  <a:pt x="3034009" y="499683"/>
                  <a:pt x="3182425" y="533748"/>
                </a:cubicBezTo>
                <a:cubicBezTo>
                  <a:pt x="3330841" y="567813"/>
                  <a:pt x="3508454" y="628643"/>
                  <a:pt x="3664169" y="606744"/>
                </a:cubicBezTo>
                <a:cubicBezTo>
                  <a:pt x="3819884" y="584845"/>
                  <a:pt x="4024260" y="489950"/>
                  <a:pt x="4116716" y="402354"/>
                </a:cubicBezTo>
                <a:cubicBezTo>
                  <a:pt x="4209172" y="314758"/>
                  <a:pt x="4165377" y="146867"/>
                  <a:pt x="4218904" y="81171"/>
                </a:cubicBezTo>
                <a:cubicBezTo>
                  <a:pt x="4272431" y="15475"/>
                  <a:pt x="4391650" y="-16158"/>
                  <a:pt x="4437878" y="8174"/>
                </a:cubicBezTo>
                <a:cubicBezTo>
                  <a:pt x="4484106" y="32506"/>
                  <a:pt x="4476807" y="146867"/>
                  <a:pt x="4496271" y="227163"/>
                </a:cubicBezTo>
                <a:cubicBezTo>
                  <a:pt x="4515735" y="307459"/>
                  <a:pt x="4501137" y="426686"/>
                  <a:pt x="4554664" y="489950"/>
                </a:cubicBezTo>
                <a:cubicBezTo>
                  <a:pt x="4608191" y="553213"/>
                  <a:pt x="4761473" y="531314"/>
                  <a:pt x="4817433" y="606744"/>
                </a:cubicBezTo>
                <a:cubicBezTo>
                  <a:pt x="4873393" y="682174"/>
                  <a:pt x="4919622" y="881697"/>
                  <a:pt x="4890425" y="942527"/>
                </a:cubicBezTo>
                <a:cubicBezTo>
                  <a:pt x="4861229" y="1003357"/>
                  <a:pt x="4707946" y="993624"/>
                  <a:pt x="4642254" y="971725"/>
                </a:cubicBezTo>
                <a:cubicBezTo>
                  <a:pt x="4576562" y="949826"/>
                  <a:pt x="4428146" y="879263"/>
                  <a:pt x="4496271" y="811133"/>
                </a:cubicBezTo>
                <a:cubicBezTo>
                  <a:pt x="4564396" y="743003"/>
                  <a:pt x="4922055" y="562946"/>
                  <a:pt x="5051006" y="562946"/>
                </a:cubicBezTo>
                <a:cubicBezTo>
                  <a:pt x="5179957" y="562946"/>
                  <a:pt x="5199422" y="794101"/>
                  <a:pt x="5269980" y="811133"/>
                </a:cubicBezTo>
                <a:cubicBezTo>
                  <a:pt x="5340538" y="828165"/>
                  <a:pt x="5415963" y="735704"/>
                  <a:pt x="5474356" y="665141"/>
                </a:cubicBezTo>
                <a:cubicBezTo>
                  <a:pt x="5532749" y="594578"/>
                  <a:pt x="5520584" y="404787"/>
                  <a:pt x="5620339" y="387755"/>
                </a:cubicBezTo>
                <a:cubicBezTo>
                  <a:pt x="5720094" y="370723"/>
                  <a:pt x="5995029" y="414520"/>
                  <a:pt x="6072886" y="562946"/>
                </a:cubicBezTo>
                <a:cubicBezTo>
                  <a:pt x="6150744" y="711372"/>
                  <a:pt x="6087484" y="1278310"/>
                  <a:pt x="6087484" y="1278310"/>
                </a:cubicBez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フリーフォーム 21"/>
          <p:cNvSpPr/>
          <p:nvPr/>
        </p:nvSpPr>
        <p:spPr>
          <a:xfrm>
            <a:off x="8514233" y="2771637"/>
            <a:ext cx="627727" cy="1007349"/>
          </a:xfrm>
          <a:custGeom>
            <a:avLst/>
            <a:gdLst>
              <a:gd name="connsiteX0" fmla="*/ 627727 w 627727"/>
              <a:gd name="connsiteY0" fmla="*/ 0 h 1007349"/>
              <a:gd name="connsiteX1" fmla="*/ 233573 w 627727"/>
              <a:gd name="connsiteY1" fmla="*/ 87596 h 1007349"/>
              <a:gd name="connsiteX2" fmla="*/ 14599 w 627727"/>
              <a:gd name="connsiteY2" fmla="*/ 335783 h 1007349"/>
              <a:gd name="connsiteX3" fmla="*/ 72992 w 627727"/>
              <a:gd name="connsiteY3" fmla="*/ 627768 h 1007349"/>
              <a:gd name="connsiteX4" fmla="*/ 131385 w 627727"/>
              <a:gd name="connsiteY4" fmla="*/ 802959 h 1007349"/>
              <a:gd name="connsiteX5" fmla="*/ 0 w 627727"/>
              <a:gd name="connsiteY5" fmla="*/ 1007349 h 100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27" h="1007349">
                <a:moveTo>
                  <a:pt x="627727" y="0"/>
                </a:moveTo>
                <a:cubicBezTo>
                  <a:pt x="481744" y="15816"/>
                  <a:pt x="335761" y="31632"/>
                  <a:pt x="233573" y="87596"/>
                </a:cubicBezTo>
                <a:cubicBezTo>
                  <a:pt x="131385" y="143560"/>
                  <a:pt x="41362" y="245754"/>
                  <a:pt x="14599" y="335783"/>
                </a:cubicBezTo>
                <a:cubicBezTo>
                  <a:pt x="-12165" y="425812"/>
                  <a:pt x="53528" y="549905"/>
                  <a:pt x="72992" y="627768"/>
                </a:cubicBezTo>
                <a:cubicBezTo>
                  <a:pt x="92456" y="705631"/>
                  <a:pt x="143550" y="739696"/>
                  <a:pt x="131385" y="802959"/>
                </a:cubicBezTo>
                <a:cubicBezTo>
                  <a:pt x="119220" y="866222"/>
                  <a:pt x="0" y="1007349"/>
                  <a:pt x="0" y="1007349"/>
                </a:cubicBezTo>
              </a:path>
            </a:pathLst>
          </a:custGeom>
          <a:ln>
            <a:solidFill>
              <a:srgbClr val="95B3D7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711" y="3674523"/>
            <a:ext cx="663946" cy="65574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66037">
            <a:off x="3767849" y="5200577"/>
            <a:ext cx="663946" cy="65574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12842">
            <a:off x="6973564" y="4827337"/>
            <a:ext cx="663946" cy="655749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291626">
            <a:off x="4359017" y="1997611"/>
            <a:ext cx="663946" cy="65574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607749">
            <a:off x="8126122" y="2248670"/>
            <a:ext cx="663946" cy="65574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88513">
            <a:off x="4725658" y="4060385"/>
            <a:ext cx="663946" cy="655749"/>
          </a:xfrm>
          <a:prstGeom prst="rect">
            <a:avLst/>
          </a:prstGeom>
        </p:spPr>
      </p:pic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4407" y="585384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</a:rPr>
              <a:t>低エネルギー宇宙線：宇宙磁場に</a:t>
            </a:r>
            <a:r>
              <a:rPr lang="ja-JP" altLang="en-US" sz="2400" dirty="0" smtClean="0">
                <a:solidFill>
                  <a:prstClr val="white"/>
                </a:solidFill>
              </a:rPr>
              <a:t>曲げられる</a:t>
            </a:r>
            <a:endParaRPr lang="en-US" altLang="ja-JP" sz="2400" dirty="0">
              <a:solidFill>
                <a:prstClr val="white"/>
              </a:solidFill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3766399" y="1379217"/>
            <a:ext cx="4718312" cy="3213647"/>
            <a:chOff x="5076056" y="4078899"/>
            <a:chExt cx="4067944" cy="2734477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4117968"/>
              <a:ext cx="4067944" cy="2695408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6104410" y="4078899"/>
              <a:ext cx="28600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smtClean="0"/>
                <a:t>銀河系の中での宇宙線陽子の運動</a:t>
              </a:r>
              <a:endParaRPr kumimoji="1" lang="ja-JP" altLang="en-US" sz="140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70609" y="62206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400" dirty="0">
              <a:solidFill>
                <a:srgbClr val="FF66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4407" y="6253525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66FF"/>
                </a:solidFill>
              </a:rPr>
              <a:t>最</a:t>
            </a:r>
            <a:r>
              <a:rPr lang="ja-JP" altLang="en-US" sz="2400" dirty="0">
                <a:solidFill>
                  <a:srgbClr val="FF66FF"/>
                </a:solidFill>
              </a:rPr>
              <a:t>高エネルギー宇宙線：ほぼ真っ直ぐ進む⇒発生源特定の期待</a:t>
            </a:r>
          </a:p>
        </p:txBody>
      </p:sp>
    </p:spTree>
    <p:extLst>
      <p:ext uri="{BB962C8B-B14F-4D97-AF65-F5344CB8AC3E}">
        <p14:creationId xmlns:p14="http://schemas.microsoft.com/office/powerpoint/2010/main" val="188298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l="19980" t="20500" r="19782" b="17346"/>
          <a:stretch/>
        </p:blipFill>
        <p:spPr>
          <a:xfrm>
            <a:off x="578678" y="2665141"/>
            <a:ext cx="5254901" cy="30499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4287" y="259918"/>
            <a:ext cx="7736673" cy="1152000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最高エネルギー宇宙線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</a:t>
            </a: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/>
            </a:r>
            <a:b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</a:b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到来</a:t>
            </a:r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方向の分布</a:t>
            </a:r>
            <a:endParaRPr kumimoji="1" lang="ja-JP" altLang="en-US" dirty="0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>
          <a:xfrm>
            <a:off x="396607" y="1825200"/>
            <a:ext cx="8306718" cy="4811844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2008</a:t>
            </a:r>
            <a:r>
              <a:rPr lang="ja-JP" altLang="en-US" sz="2400" dirty="0"/>
              <a:t>年</a:t>
            </a:r>
            <a:r>
              <a:rPr lang="en-US" altLang="ja-JP" sz="2400" dirty="0"/>
              <a:t>5</a:t>
            </a:r>
            <a:r>
              <a:rPr lang="ja-JP" altLang="en-US" sz="2400" dirty="0"/>
              <a:t>月～</a:t>
            </a:r>
            <a:r>
              <a:rPr lang="en-US" altLang="ja-JP" sz="2400" dirty="0"/>
              <a:t>2015</a:t>
            </a:r>
            <a:r>
              <a:rPr lang="ja-JP" altLang="en-US" sz="2400" dirty="0"/>
              <a:t>年</a:t>
            </a:r>
            <a:r>
              <a:rPr lang="en-US" altLang="ja-JP" sz="2400" dirty="0"/>
              <a:t>5</a:t>
            </a:r>
            <a:r>
              <a:rPr lang="ja-JP" altLang="en-US" sz="2400" dirty="0"/>
              <a:t>月（</a:t>
            </a:r>
            <a:r>
              <a:rPr lang="en-US" altLang="ja-JP" sz="2400" dirty="0"/>
              <a:t>7</a:t>
            </a:r>
            <a:r>
              <a:rPr lang="ja-JP" altLang="en-US" sz="2400" dirty="0"/>
              <a:t>年間）のデータ </a:t>
            </a:r>
            <a:endParaRPr lang="en-US" altLang="ja-JP" sz="2400" dirty="0"/>
          </a:p>
          <a:p>
            <a:r>
              <a:rPr lang="en-US" altLang="ja-JP" sz="2400" dirty="0">
                <a:solidFill>
                  <a:srgbClr val="FF66FF"/>
                </a:solidFill>
              </a:rPr>
              <a:t>5.7x10</a:t>
            </a:r>
            <a:r>
              <a:rPr lang="en-US" altLang="ja-JP" sz="2400" baseline="30000" dirty="0">
                <a:solidFill>
                  <a:srgbClr val="FF66FF"/>
                </a:solidFill>
              </a:rPr>
              <a:t>19</a:t>
            </a:r>
            <a:r>
              <a:rPr lang="en-US" altLang="ja-JP" sz="2400" dirty="0">
                <a:solidFill>
                  <a:srgbClr val="FF66FF"/>
                </a:solidFill>
              </a:rPr>
              <a:t> </a:t>
            </a:r>
            <a:r>
              <a:rPr lang="ja-JP" altLang="en-US" sz="2400" dirty="0">
                <a:solidFill>
                  <a:srgbClr val="FF66FF"/>
                </a:solidFill>
              </a:rPr>
              <a:t>電子ボルト以上</a:t>
            </a:r>
            <a:r>
              <a:rPr lang="en-US" altLang="ja-JP" sz="2400" dirty="0"/>
              <a:t>: </a:t>
            </a:r>
            <a:r>
              <a:rPr lang="en-US" altLang="ja-JP" sz="2400" dirty="0">
                <a:solidFill>
                  <a:srgbClr val="FF66FF"/>
                </a:solidFill>
              </a:rPr>
              <a:t>109</a:t>
            </a:r>
            <a:r>
              <a:rPr lang="ja-JP" altLang="en-US" sz="2400" dirty="0"/>
              <a:t>事象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33712" y="2163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660" y="5332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赤道座標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62943" y="2443213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CC"/>
                </a:solidFill>
              </a:rPr>
              <a:t>青：</a:t>
            </a:r>
            <a:r>
              <a:rPr lang="en-US" altLang="ja-JP" dirty="0">
                <a:solidFill>
                  <a:srgbClr val="0000CC"/>
                </a:solidFill>
              </a:rPr>
              <a:t>2014</a:t>
            </a:r>
            <a:r>
              <a:rPr lang="ja-JP" altLang="en-US" dirty="0">
                <a:solidFill>
                  <a:srgbClr val="0000CC"/>
                </a:solidFill>
              </a:rPr>
              <a:t>年</a:t>
            </a:r>
            <a:r>
              <a:rPr lang="en-US" altLang="ja-JP" dirty="0">
                <a:solidFill>
                  <a:srgbClr val="0000CC"/>
                </a:solidFill>
              </a:rPr>
              <a:t>7</a:t>
            </a:r>
            <a:r>
              <a:rPr lang="ja-JP" altLang="en-US" dirty="0">
                <a:solidFill>
                  <a:srgbClr val="0000CC"/>
                </a:solidFill>
              </a:rPr>
              <a:t>月</a:t>
            </a:r>
            <a:endParaRPr lang="en-US" altLang="ja-JP" dirty="0">
              <a:solidFill>
                <a:srgbClr val="0000CC"/>
              </a:solidFill>
            </a:endParaRPr>
          </a:p>
          <a:p>
            <a:r>
              <a:rPr lang="ja-JP" altLang="en-US" dirty="0">
                <a:solidFill>
                  <a:srgbClr val="0000CC"/>
                </a:solidFill>
              </a:rPr>
              <a:t>　　プレスリリース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213513" y="3492347"/>
            <a:ext cx="2853369" cy="2478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006728" y="4185659"/>
            <a:ext cx="1255923" cy="10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366298" y="4291944"/>
            <a:ext cx="543404" cy="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77030" y="363148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10</a:t>
            </a:r>
            <a:r>
              <a:rPr lang="en-US" altLang="ja-JP" baseline="30000" dirty="0">
                <a:solidFill>
                  <a:prstClr val="black"/>
                </a:solidFill>
              </a:rPr>
              <a:t>19</a:t>
            </a:r>
            <a:r>
              <a:rPr lang="ja-JP" altLang="en-US" dirty="0">
                <a:solidFill>
                  <a:prstClr val="black"/>
                </a:solidFill>
              </a:rPr>
              <a:t>電子ボルト付近は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一様等方的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71606" y="5655811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E &gt; 10</a:t>
            </a:r>
            <a:r>
              <a:rPr lang="en-US" altLang="ja-JP" sz="1600" baseline="30000" dirty="0">
                <a:solidFill>
                  <a:prstClr val="black"/>
                </a:solidFill>
              </a:rPr>
              <a:t>19</a:t>
            </a:r>
            <a:r>
              <a:rPr lang="en-US" altLang="ja-JP" sz="1600" dirty="0">
                <a:solidFill>
                  <a:prstClr val="black"/>
                </a:solidFill>
              </a:rPr>
              <a:t> eV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626" y="4249117"/>
            <a:ext cx="2592000" cy="1481148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8496000" y="4320000"/>
            <a:ext cx="484101" cy="14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067200" y="4788000"/>
            <a:ext cx="270000" cy="24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796151" y="448279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6600"/>
                </a:solidFill>
              </a:rPr>
              <a:t>超銀河面</a:t>
            </a:r>
          </a:p>
        </p:txBody>
      </p:sp>
      <p:sp>
        <p:nvSpPr>
          <p:cNvPr id="24" name="正方形/長方形 23"/>
          <p:cNvSpPr/>
          <p:nvPr/>
        </p:nvSpPr>
        <p:spPr>
          <a:xfrm rot="-2280000">
            <a:off x="3909600" y="4867200"/>
            <a:ext cx="216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-2760000">
            <a:off x="3797010" y="46140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6600"/>
                </a:solidFill>
              </a:rPr>
              <a:t>銀河面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19099" y="3000144"/>
            <a:ext cx="110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</a:t>
            </a:r>
            <a:r>
              <a:rPr kumimoji="1" lang="ja-JP" altLang="en-US" dirty="0"/>
              <a:t>の視野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96607" y="3313333"/>
            <a:ext cx="0" cy="11498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216000" y="4463219"/>
            <a:ext cx="3486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48" y="2685782"/>
            <a:ext cx="5809658" cy="311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3401" y="259918"/>
            <a:ext cx="7736673" cy="1152000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最高エネルギー宇宙線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</a:t>
            </a: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/>
            </a:r>
            <a:b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</a:b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到来</a:t>
            </a:r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方向の分布</a:t>
            </a:r>
            <a:endParaRPr kumimoji="1" lang="ja-JP" altLang="en-US" dirty="0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9"/>
              <p:cNvSpPr>
                <a:spLocks noGrp="1"/>
              </p:cNvSpPr>
              <p:nvPr>
                <p:ph idx="1"/>
              </p:nvPr>
            </p:nvSpPr>
            <p:spPr>
              <a:xfrm>
                <a:off x="396607" y="1825624"/>
                <a:ext cx="8306718" cy="48118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ja-JP" sz="2400" dirty="0"/>
                  <a:t>2008</a:t>
                </a:r>
                <a:r>
                  <a:rPr lang="ja-JP" altLang="en-US" sz="2400" dirty="0"/>
                  <a:t>年</a:t>
                </a:r>
                <a:r>
                  <a:rPr lang="en-US" altLang="ja-JP" sz="2400" dirty="0"/>
                  <a:t>5</a:t>
                </a:r>
                <a:r>
                  <a:rPr lang="ja-JP" altLang="en-US" sz="2400" dirty="0"/>
                  <a:t>月～</a:t>
                </a:r>
                <a:r>
                  <a:rPr lang="en-US" altLang="ja-JP" sz="2400" dirty="0"/>
                  <a:t>2015</a:t>
                </a:r>
                <a:r>
                  <a:rPr lang="ja-JP" altLang="en-US" sz="2400" dirty="0"/>
                  <a:t>年</a:t>
                </a:r>
                <a:r>
                  <a:rPr lang="en-US" altLang="ja-JP" sz="2400" dirty="0"/>
                  <a:t>5</a:t>
                </a:r>
                <a:r>
                  <a:rPr lang="ja-JP" altLang="en-US" sz="2400" dirty="0"/>
                  <a:t>月（</a:t>
                </a:r>
                <a:r>
                  <a:rPr lang="en-US" altLang="ja-JP" sz="2400" dirty="0"/>
                  <a:t>7</a:t>
                </a:r>
                <a:r>
                  <a:rPr lang="ja-JP" altLang="en-US" sz="2400" dirty="0"/>
                  <a:t>年間）のデータ </a:t>
                </a:r>
                <a:endParaRPr lang="en-US" altLang="ja-JP" sz="2400" dirty="0"/>
              </a:p>
              <a:p>
                <a:r>
                  <a:rPr lang="en-US" altLang="ja-JP" sz="2400" dirty="0">
                    <a:solidFill>
                      <a:srgbClr val="FF66FF"/>
                    </a:solidFill>
                  </a:rPr>
                  <a:t>5.7x10</a:t>
                </a:r>
                <a:r>
                  <a:rPr lang="en-US" altLang="ja-JP" sz="2400" baseline="30000" dirty="0">
                    <a:solidFill>
                      <a:srgbClr val="FF66FF"/>
                    </a:solidFill>
                  </a:rPr>
                  <a:t>19</a:t>
                </a:r>
                <a:r>
                  <a:rPr lang="en-US" altLang="ja-JP" sz="2400" dirty="0">
                    <a:solidFill>
                      <a:srgbClr val="FF66FF"/>
                    </a:solidFill>
                  </a:rPr>
                  <a:t> </a:t>
                </a:r>
                <a:r>
                  <a:rPr lang="ja-JP" altLang="en-US" sz="2400" dirty="0">
                    <a:solidFill>
                      <a:srgbClr val="FF66FF"/>
                    </a:solidFill>
                  </a:rPr>
                  <a:t>電子ボルト以上</a:t>
                </a:r>
                <a:r>
                  <a:rPr lang="en-US" altLang="ja-JP" sz="2400" dirty="0"/>
                  <a:t>: </a:t>
                </a:r>
                <a:r>
                  <a:rPr lang="en-US" altLang="ja-JP" sz="2400" dirty="0">
                    <a:solidFill>
                      <a:srgbClr val="FF66FF"/>
                    </a:solidFill>
                  </a:rPr>
                  <a:t>109</a:t>
                </a:r>
                <a:r>
                  <a:rPr lang="ja-JP" altLang="en-US" sz="2400" dirty="0"/>
                  <a:t>事象</a:t>
                </a:r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endParaRPr lang="en-US" altLang="ja-JP" sz="2400" dirty="0" smtClean="0"/>
              </a:p>
              <a:p>
                <a:r>
                  <a:rPr lang="ja-JP" altLang="en-US" sz="2400" dirty="0" smtClean="0"/>
                  <a:t>緑</a:t>
                </a:r>
                <a:r>
                  <a:rPr lang="ja-JP" altLang="en-US" sz="2400" dirty="0"/>
                  <a:t>の</a:t>
                </a:r>
                <a:r>
                  <a:rPr kumimoji="1" lang="ja-JP" altLang="en-US" sz="2400" dirty="0"/>
                  <a:t>半径</a:t>
                </a:r>
                <a:r>
                  <a:rPr kumimoji="1" lang="en-US" altLang="ja-JP" sz="2400" dirty="0"/>
                  <a:t>20</a:t>
                </a:r>
                <a:r>
                  <a:rPr kumimoji="1" lang="ja-JP" altLang="en-US" sz="2400" dirty="0"/>
                  <a:t>度の円内</a:t>
                </a:r>
                <a:endParaRPr kumimoji="1" lang="en-US" altLang="ja-JP" sz="2400" dirty="0"/>
              </a:p>
              <a:p>
                <a:pPr lvl="1"/>
                <a:r>
                  <a:rPr lang="ja-JP" altLang="en-US" sz="2000" dirty="0"/>
                  <a:t>等方的到来分布の期待数：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6.9</a:t>
                </a:r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r>
                      <a:rPr lang="ja-JP" altLang="en-US" sz="200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ja-JP" altLang="en-US" sz="2000" dirty="0"/>
                  <a:t>　観測数：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24</a:t>
                </a:r>
                <a:r>
                  <a:rPr lang="ja-JP" altLang="en-US" sz="2000" dirty="0">
                    <a:solidFill>
                      <a:srgbClr val="FF0000"/>
                    </a:solidFill>
                  </a:rPr>
                  <a:t>　</a:t>
                </a:r>
                <a:r>
                  <a:rPr lang="ja-JP" altLang="en-US" sz="2000" dirty="0"/>
                  <a:t>（</a:t>
                </a:r>
                <a:r>
                  <a:rPr lang="en-US" altLang="ja-JP" sz="2000" dirty="0"/>
                  <a:t>24/6.9 </a:t>
                </a:r>
                <a:r>
                  <a:rPr lang="ja-JP" altLang="en-US" sz="2800" dirty="0">
                    <a:solidFill>
                      <a:srgbClr val="FF0000"/>
                    </a:solidFill>
                  </a:rPr>
                  <a:t>∼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350%</a:t>
                </a:r>
                <a:r>
                  <a:rPr lang="ja-JP" altLang="en-US" sz="2000" dirty="0"/>
                  <a:t>）</a:t>
                </a:r>
                <a:endParaRPr lang="en-US" altLang="ja-JP" sz="2000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kumimoji="1" lang="en-US" altLang="ja-JP" dirty="0"/>
              </a:p>
            </p:txBody>
          </p:sp>
        </mc:Choice>
        <mc:Fallback xmlns="">
          <p:sp>
            <p:nvSpPr>
              <p:cNvPr id="10" name="コンテンツ プレースホルダー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607" y="1825624"/>
                <a:ext cx="8306718" cy="4811844"/>
              </a:xfrm>
              <a:blipFill rotWithShape="0">
                <a:blip r:embed="rId4"/>
                <a:stretch>
                  <a:fillRect l="-807" t="-2152" r="-660" b="-10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33712" y="2163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660" y="5332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赤道座標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166911" y="2833286"/>
            <a:ext cx="870332" cy="18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93148" y="2510120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CC"/>
                </a:solidFill>
              </a:rPr>
              <a:t>青：</a:t>
            </a:r>
            <a:r>
              <a:rPr lang="en-US" altLang="ja-JP" dirty="0">
                <a:solidFill>
                  <a:srgbClr val="0000CC"/>
                </a:solidFill>
              </a:rPr>
              <a:t>2014</a:t>
            </a:r>
            <a:r>
              <a:rPr lang="ja-JP" altLang="en-US" dirty="0">
                <a:solidFill>
                  <a:srgbClr val="0000CC"/>
                </a:solidFill>
              </a:rPr>
              <a:t>年</a:t>
            </a:r>
            <a:r>
              <a:rPr lang="en-US" altLang="ja-JP" dirty="0">
                <a:solidFill>
                  <a:srgbClr val="0000CC"/>
                </a:solidFill>
              </a:rPr>
              <a:t>7</a:t>
            </a:r>
            <a:r>
              <a:rPr lang="ja-JP" altLang="en-US" dirty="0">
                <a:solidFill>
                  <a:srgbClr val="0000CC"/>
                </a:solidFill>
              </a:rPr>
              <a:t>月</a:t>
            </a:r>
            <a:endParaRPr lang="en-US" altLang="ja-JP" dirty="0">
              <a:solidFill>
                <a:srgbClr val="0000CC"/>
              </a:solidFill>
            </a:endParaRPr>
          </a:p>
          <a:p>
            <a:r>
              <a:rPr lang="ja-JP" altLang="en-US" dirty="0">
                <a:solidFill>
                  <a:srgbClr val="0000CC"/>
                </a:solidFill>
              </a:rPr>
              <a:t>　　プレスリリース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213513" y="3492347"/>
            <a:ext cx="2853369" cy="2478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006728" y="4185659"/>
            <a:ext cx="1255923" cy="10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366298" y="4291944"/>
            <a:ext cx="543404" cy="21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77030" y="363148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10</a:t>
            </a:r>
            <a:r>
              <a:rPr lang="en-US" altLang="ja-JP" baseline="30000" dirty="0">
                <a:solidFill>
                  <a:prstClr val="black"/>
                </a:solidFill>
              </a:rPr>
              <a:t>19</a:t>
            </a:r>
            <a:r>
              <a:rPr lang="ja-JP" altLang="en-US" dirty="0">
                <a:solidFill>
                  <a:prstClr val="black"/>
                </a:solidFill>
              </a:rPr>
              <a:t>電子ボルト付近は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一様等方的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71606" y="5655811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E &gt; 10</a:t>
            </a:r>
            <a:r>
              <a:rPr lang="en-US" altLang="ja-JP" sz="1600" baseline="30000" dirty="0">
                <a:solidFill>
                  <a:prstClr val="black"/>
                </a:solidFill>
              </a:rPr>
              <a:t>19</a:t>
            </a:r>
            <a:r>
              <a:rPr lang="en-US" altLang="ja-JP" sz="1600" dirty="0">
                <a:solidFill>
                  <a:prstClr val="black"/>
                </a:solidFill>
              </a:rPr>
              <a:t> eV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626" y="4249117"/>
            <a:ext cx="2592000" cy="1481148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8496000" y="4320000"/>
            <a:ext cx="484101" cy="14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067200" y="4788000"/>
            <a:ext cx="270000" cy="24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595429" y="4572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6600"/>
                </a:solidFill>
              </a:rPr>
              <a:t>超銀河面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3903707" y="4788000"/>
            <a:ext cx="142930" cy="1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 rot="-2280000">
            <a:off x="3909600" y="4867200"/>
            <a:ext cx="216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-2760000">
            <a:off x="3652045" y="4536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6600"/>
                </a:solidFill>
              </a:rPr>
              <a:t>銀河面</a:t>
            </a:r>
          </a:p>
        </p:txBody>
      </p:sp>
    </p:spTree>
    <p:extLst>
      <p:ext uri="{BB962C8B-B14F-4D97-AF65-F5344CB8AC3E}">
        <p14:creationId xmlns:p14="http://schemas.microsoft.com/office/powerpoint/2010/main" val="13948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12629" t="18705" r="12762" b="16734"/>
          <a:stretch/>
        </p:blipFill>
        <p:spPr>
          <a:xfrm>
            <a:off x="-156818" y="1735616"/>
            <a:ext cx="5892330" cy="28683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1" y="126219"/>
            <a:ext cx="8097339" cy="1152000"/>
          </a:xfrm>
          <a:solidFill>
            <a:srgbClr val="FFFF99"/>
          </a:solidFill>
        </p:spPr>
        <p:txBody>
          <a:bodyPr>
            <a:noAutofit/>
          </a:bodyPr>
          <a:lstStyle/>
          <a:p>
            <a:pPr algn="ctr"/>
            <a:r>
              <a:rPr lang="ja-JP" altLang="en-US" sz="3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最高エネルギー宇宙線の到来方向の異方性</a:t>
            </a:r>
            <a:r>
              <a:rPr lang="en-US" altLang="ja-JP" sz="3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/>
            </a:r>
            <a:br>
              <a:rPr lang="en-US" altLang="ja-JP" sz="3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</a:br>
            <a:r>
              <a:rPr lang="ja-JP" altLang="en-US" sz="3200" dirty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ホットスポット</a:t>
            </a:r>
            <a:endParaRPr kumimoji="1" lang="ja-JP" altLang="en-US" sz="3200" dirty="0">
              <a:solidFill>
                <a:srgbClr val="FF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9"/>
              <p:cNvSpPr>
                <a:spLocks noGrp="1"/>
              </p:cNvSpPr>
              <p:nvPr>
                <p:ph idx="1"/>
              </p:nvPr>
            </p:nvSpPr>
            <p:spPr>
              <a:xfrm>
                <a:off x="243840" y="4860848"/>
                <a:ext cx="8421189" cy="19962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kumimoji="1" lang="en-US" altLang="ja-JP" dirty="0"/>
              </a:p>
              <a:p>
                <a:r>
                  <a:rPr kumimoji="1" lang="ja-JP" altLang="en-US" sz="2400" dirty="0"/>
                  <a:t>最大の</a:t>
                </a:r>
                <a:r>
                  <a:rPr lang="ja-JP" altLang="en-US" sz="2400" dirty="0"/>
                  <a:t>有意度</a:t>
                </a:r>
                <a:r>
                  <a:rPr lang="ja-JP" altLang="en-US" sz="2400" dirty="0">
                    <a:sym typeface="Wingdings" panose="05000000000000000000" pitchFamily="2" charset="2"/>
                  </a:rPr>
                  <a:t>（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5.07</a:t>
                </a:r>
                <a14:m>
                  <m:oMath xmlns:m="http://schemas.openxmlformats.org/officeDocument/2006/math">
                    <m:r>
                      <a:rPr kumimoji="1" lang="ja-JP" alt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ja-JP" altLang="en-US" sz="2400" dirty="0"/>
                  <a:t>）</a:t>
                </a:r>
                <a:r>
                  <a:rPr lang="ja-JP" altLang="en-US" sz="2400" dirty="0"/>
                  <a:t>が偶然に生じる確率は約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1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万分の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3.7</a:t>
                </a:r>
              </a:p>
              <a:p>
                <a:r>
                  <a:rPr kumimoji="1" lang="ja-JP" altLang="en-US" sz="2000" dirty="0" smtClean="0">
                    <a:solidFill>
                      <a:schemeClr val="bg1">
                        <a:lumMod val="50000"/>
                      </a:schemeClr>
                    </a:solidFill>
                  </a:rPr>
                  <a:t>以下、参考のネット情報</a:t>
                </a:r>
                <a:endParaRPr kumimoji="1" lang="en-US" altLang="ja-JP" sz="20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/>
                <a:r>
                  <a:rPr kumimoji="1" lang="ja-JP" altLang="en-US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年末ジャンボ</a:t>
                </a:r>
                <a:r>
                  <a:rPr kumimoji="1" lang="en-US" altLang="ja-JP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 1</a:t>
                </a:r>
                <a:r>
                  <a:rPr kumimoji="1" lang="ja-JP" altLang="en-US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等の当選確率</a:t>
                </a:r>
                <a:r>
                  <a:rPr kumimoji="1" lang="en-US" altLang="ja-JP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 1,000</a:t>
                </a:r>
                <a:r>
                  <a:rPr kumimoji="1" lang="ja-JP" altLang="en-US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万分の</a:t>
                </a:r>
                <a:r>
                  <a:rPr kumimoji="1" lang="en-US" altLang="ja-JP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1</a:t>
                </a:r>
              </a:p>
              <a:p>
                <a:pPr lvl="1"/>
                <a:r>
                  <a:rPr lang="ja-JP" altLang="en-US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ガリガリ君あたり確率</a:t>
                </a:r>
                <a:r>
                  <a:rPr lang="en-US" altLang="ja-JP" sz="1500" dirty="0" smtClean="0">
                    <a:solidFill>
                      <a:schemeClr val="bg1">
                        <a:lumMod val="50000"/>
                      </a:schemeClr>
                    </a:solidFill>
                  </a:rPr>
                  <a:t>  1/25</a:t>
                </a:r>
                <a:endParaRPr kumimoji="1" lang="ja-JP" altLang="en-US" sz="15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コンテンツ プレースホルダー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860848"/>
                <a:ext cx="8421189" cy="1996245"/>
              </a:xfrm>
              <a:blipFill rotWithShape="0">
                <a:blip r:embed="rId4"/>
                <a:stretch>
                  <a:fillRect l="-941" r="-5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01639" y="1419035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</a:rPr>
              <a:t>異方性有意度マップ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50044" y="135152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400" dirty="0">
                <a:solidFill>
                  <a:srgbClr val="A80000"/>
                </a:solidFill>
              </a:rPr>
              <a:t>最大有意度</a:t>
            </a:r>
            <a:endParaRPr lang="en-US" altLang="ja-JP" sz="2400" dirty="0">
              <a:solidFill>
                <a:srgbClr val="A80000"/>
              </a:solidFill>
            </a:endParaRPr>
          </a:p>
          <a:p>
            <a:pPr algn="r"/>
            <a:r>
              <a:rPr lang="en-US" altLang="ja-JP" sz="2400" dirty="0">
                <a:solidFill>
                  <a:srgbClr val="A80000"/>
                </a:solidFill>
              </a:rPr>
              <a:t>5.07σ</a:t>
            </a:r>
            <a:endParaRPr lang="ja-JP" altLang="en-US" sz="2400" dirty="0">
              <a:solidFill>
                <a:srgbClr val="A8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828887" y="285581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0000CC"/>
                </a:solidFill>
              </a:rPr>
              <a:t>世界初の高い有意度で</a:t>
            </a:r>
            <a:endParaRPr lang="en-US" altLang="ja-JP" sz="2400" dirty="0">
              <a:solidFill>
                <a:srgbClr val="0000CC"/>
              </a:solidFill>
            </a:endParaRPr>
          </a:p>
          <a:p>
            <a:r>
              <a:rPr lang="ja-JP" altLang="en-US" sz="2400" dirty="0">
                <a:solidFill>
                  <a:srgbClr val="0000CC"/>
                </a:solidFill>
              </a:rPr>
              <a:t>異方性をとらえる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628650" y="4935557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354309" y="4953961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(3.4</a:t>
            </a:r>
            <a:r>
              <a:rPr lang="en-US" altLang="ja-JP" sz="2400" dirty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400" dirty="0">
                <a:solidFill>
                  <a:prstClr val="black"/>
                </a:solidFill>
              </a:rPr>
              <a:t>)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704" y="1336967"/>
            <a:ext cx="181066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99732" y="-1"/>
            <a:ext cx="14168397" cy="8144933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2758" y="147048"/>
            <a:ext cx="13584365" cy="7887374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V="1">
            <a:off x="3898120" y="1806575"/>
            <a:ext cx="97088" cy="10711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4001976" y="1699460"/>
            <a:ext cx="97088" cy="10711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4105832" y="1651000"/>
            <a:ext cx="178301" cy="4846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4312207" y="1602539"/>
            <a:ext cx="216401" cy="4846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72807" y="1602539"/>
            <a:ext cx="89151" cy="12783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4702982" y="1651000"/>
            <a:ext cx="260601" cy="9165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 flipV="1">
            <a:off x="4954058" y="1406525"/>
            <a:ext cx="28575" cy="19601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84547" y="4900420"/>
            <a:ext cx="4479111" cy="1138773"/>
          </a:xfrm>
          <a:prstGeom prst="rect">
            <a:avLst/>
          </a:prstGeom>
          <a:solidFill>
            <a:srgbClr val="FEFFB8">
              <a:alpha val="84000"/>
            </a:srgbClr>
          </a:solidFill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3200" b="1" dirty="0">
                <a:solidFill>
                  <a:srgbClr val="FF0000"/>
                </a:solidFill>
                <a:latin typeface="+mn-ea"/>
                <a:cs typeface="ヒラギノ明朝 Pro W3"/>
              </a:rPr>
              <a:t>北斗七星</a:t>
            </a:r>
            <a:r>
              <a:rPr kumimoji="1" lang="ja-JP" altLang="en-US" sz="3200" b="1" dirty="0">
                <a:solidFill>
                  <a:srgbClr val="3366FF"/>
                </a:solidFill>
                <a:latin typeface="+mn-ea"/>
                <a:cs typeface="ヒラギノ明朝 Pro W3"/>
              </a:rPr>
              <a:t>の近く</a:t>
            </a:r>
            <a:endParaRPr kumimoji="1" lang="en-US" altLang="ja-JP" sz="3200" b="1" dirty="0">
              <a:solidFill>
                <a:srgbClr val="3366FF"/>
              </a:solidFill>
              <a:latin typeface="+mn-ea"/>
              <a:cs typeface="ヒラギノ明朝 Pro W3"/>
            </a:endParaRPr>
          </a:p>
          <a:p>
            <a:pPr algn="just"/>
            <a:r>
              <a:rPr kumimoji="1" lang="ja-JP" altLang="en-US" sz="3600" b="1" dirty="0">
                <a:solidFill>
                  <a:srgbClr val="3366FF"/>
                </a:solidFill>
                <a:latin typeface="+mn-ea"/>
                <a:cs typeface="ヒラギノ明朝 Pro W3"/>
              </a:rPr>
              <a:t>おおぐま座</a:t>
            </a:r>
            <a:r>
              <a:rPr kumimoji="1" lang="ja-JP" altLang="en-US" sz="2800" b="1" dirty="0">
                <a:solidFill>
                  <a:srgbClr val="3366FF"/>
                </a:solidFill>
                <a:latin typeface="+mn-ea"/>
                <a:cs typeface="ヒラギノ明朝 Pro W3"/>
              </a:rPr>
              <a:t>の足元の方向</a:t>
            </a:r>
          </a:p>
        </p:txBody>
      </p:sp>
      <p:cxnSp>
        <p:nvCxnSpPr>
          <p:cNvPr id="30" name="直線コネクタ 29"/>
          <p:cNvCxnSpPr/>
          <p:nvPr/>
        </p:nvCxnSpPr>
        <p:spPr>
          <a:xfrm flipH="1" flipV="1">
            <a:off x="4702982" y="1806575"/>
            <a:ext cx="28575" cy="196015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 flipV="1">
            <a:off x="4763308" y="2056983"/>
            <a:ext cx="219325" cy="556042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 flipV="1">
            <a:off x="4766484" y="2056983"/>
            <a:ext cx="593974" cy="194092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5039534" y="1495425"/>
            <a:ext cx="320924" cy="107115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5420535" y="1514475"/>
            <a:ext cx="136773" cy="254000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 flipV="1">
            <a:off x="5627158" y="1812925"/>
            <a:ext cx="273051" cy="133350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H="1">
            <a:off x="5030010" y="1301750"/>
            <a:ext cx="359023" cy="66675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5480861" y="1301751"/>
            <a:ext cx="298697" cy="66674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H="1">
            <a:off x="5449111" y="1406525"/>
            <a:ext cx="295522" cy="60326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H="1">
            <a:off x="4583796" y="1406525"/>
            <a:ext cx="295522" cy="164264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7463204" y="8548"/>
            <a:ext cx="1625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Constellation map:</a:t>
            </a:r>
          </a:p>
          <a:p>
            <a:r>
              <a:rPr lang="en-US" altLang="ja-JP" sz="1200" dirty="0"/>
              <a:t> http://sky-</a:t>
            </a:r>
            <a:r>
              <a:rPr lang="en-US" altLang="ja-JP" sz="1200" dirty="0" err="1"/>
              <a:t>map.org</a:t>
            </a:r>
            <a:endParaRPr lang="ja-JP" altLang="en-US" sz="1200" dirty="0"/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772583" y="2082383"/>
            <a:ext cx="53726" cy="556042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817033" y="1717257"/>
            <a:ext cx="152400" cy="259933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839009" y="1831975"/>
            <a:ext cx="447924" cy="198775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1340659" y="1555750"/>
            <a:ext cx="339974" cy="238125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1728009" y="1485900"/>
            <a:ext cx="155824" cy="50801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397933" y="2051884"/>
            <a:ext cx="399482" cy="199191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V="1">
            <a:off x="16933" y="2303880"/>
            <a:ext cx="316932" cy="147220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 flipH="1" flipV="1">
            <a:off x="7417612" y="787401"/>
            <a:ext cx="298696" cy="100011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H="1" flipV="1">
            <a:off x="7912912" y="801688"/>
            <a:ext cx="298696" cy="119062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H="1" flipV="1">
            <a:off x="8113183" y="692150"/>
            <a:ext cx="130175" cy="195263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7781396" y="787401"/>
            <a:ext cx="65087" cy="114300"/>
          </a:xfrm>
          <a:prstGeom prst="line">
            <a:avLst/>
          </a:prstGeom>
          <a:ln w="47625" cap="rnd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797415" y="2653024"/>
            <a:ext cx="131959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8000"/>
                </a:solidFill>
                <a:latin typeface="+mn-ea"/>
                <a:cs typeface="ヒラギノ明朝 Pro W3"/>
              </a:rPr>
              <a:t>はくちょう座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417612" y="953735"/>
            <a:ext cx="1460656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8000"/>
                </a:solidFill>
                <a:latin typeface="+mn-ea"/>
                <a:cs typeface="ヒラギノ明朝 Pro W3"/>
              </a:rPr>
              <a:t>カシオペア座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1537" y="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</a:t>
            </a:r>
            <a:r>
              <a:rPr kumimoji="1" lang="ja-JP" altLang="en-US" dirty="0"/>
              <a:t>年間のデータ</a:t>
            </a: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64844" y="12526"/>
            <a:ext cx="14201775" cy="8172450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4801282" y="19288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超銀河面</a:t>
            </a:r>
            <a:endParaRPr kumimoji="1" lang="ja-JP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33217"/>
            <a:ext cx="7886700" cy="836939"/>
          </a:xfrm>
          <a:solidFill>
            <a:srgbClr val="FFFF99"/>
          </a:solidFill>
          <a:ln>
            <a:noFill/>
          </a:ln>
        </p:spPr>
        <p:txBody>
          <a:bodyPr/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超銀河面  </a:t>
            </a:r>
            <a:r>
              <a:rPr lang="ja-JP" altLang="en-US" dirty="0">
                <a:solidFill>
                  <a:srgbClr val="0000CC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   </a:t>
            </a:r>
            <a:endParaRPr kumimoji="1" lang="ja-JP" altLang="en-US" dirty="0">
              <a:solidFill>
                <a:srgbClr val="0000CC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5252700" cy="492440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060370" y="3308344"/>
            <a:ext cx="57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79862" y="325745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b="1" dirty="0">
                <a:solidFill>
                  <a:prstClr val="black"/>
                </a:solidFill>
              </a:rPr>
              <a:t>ケンタウルス</a:t>
            </a:r>
            <a:endParaRPr lang="en-US" altLang="ja-JP" sz="800" b="1" dirty="0">
              <a:solidFill>
                <a:prstClr val="black"/>
              </a:solidFill>
            </a:endParaRPr>
          </a:p>
          <a:p>
            <a:r>
              <a:rPr lang="ja-JP" altLang="en-US" sz="800" dirty="0">
                <a:solidFill>
                  <a:prstClr val="black"/>
                </a:solidFill>
              </a:rPr>
              <a:t>座超銀河団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606062" y="3658954"/>
            <a:ext cx="45430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47862" y="360886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b="1" dirty="0">
                <a:solidFill>
                  <a:prstClr val="black"/>
                </a:solidFill>
              </a:rPr>
              <a:t>おとめ座</a:t>
            </a:r>
            <a:endParaRPr lang="en-US" altLang="ja-JP" sz="800" b="1" dirty="0">
              <a:solidFill>
                <a:prstClr val="black"/>
              </a:solidFill>
            </a:endParaRPr>
          </a:p>
          <a:p>
            <a:r>
              <a:rPr lang="ja-JP" altLang="en-US" sz="800" dirty="0">
                <a:solidFill>
                  <a:prstClr val="black"/>
                </a:solidFill>
              </a:rPr>
              <a:t>超銀河団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6026970" y="3570653"/>
            <a:ext cx="54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59062" y="3516653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b="1" dirty="0">
                <a:solidFill>
                  <a:prstClr val="black"/>
                </a:solidFill>
              </a:rPr>
              <a:t>かみのけ座</a:t>
            </a:r>
            <a:endParaRPr lang="en-US" altLang="ja-JP" sz="800" b="1" dirty="0">
              <a:solidFill>
                <a:prstClr val="black"/>
              </a:solidFill>
            </a:endParaRPr>
          </a:p>
          <a:p>
            <a:r>
              <a:rPr lang="ja-JP" altLang="en-US" sz="800" dirty="0">
                <a:solidFill>
                  <a:prstClr val="black"/>
                </a:solidFill>
              </a:rPr>
              <a:t>超銀河団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185450" y="4434653"/>
            <a:ext cx="72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23062" y="4398653"/>
            <a:ext cx="869149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b="1" dirty="0">
                <a:solidFill>
                  <a:prstClr val="black"/>
                </a:solidFill>
              </a:rPr>
              <a:t>ペルセウス座</a:t>
            </a:r>
            <a:endParaRPr lang="en-US" altLang="ja-JP" sz="800" b="1" dirty="0">
              <a:solidFill>
                <a:prstClr val="black"/>
              </a:solidFill>
            </a:endParaRPr>
          </a:p>
          <a:p>
            <a:r>
              <a:rPr lang="ja-JP" altLang="en-US" sz="800" b="1" dirty="0">
                <a:solidFill>
                  <a:prstClr val="black"/>
                </a:solidFill>
              </a:rPr>
              <a:t>うお座</a:t>
            </a:r>
            <a:r>
              <a:rPr lang="ja-JP" altLang="en-US" sz="800" dirty="0">
                <a:solidFill>
                  <a:prstClr val="black"/>
                </a:solidFill>
              </a:rPr>
              <a:t>超銀河団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681098" y="3885866"/>
            <a:ext cx="534071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29062" y="3840653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b="1" dirty="0">
                <a:solidFill>
                  <a:prstClr val="black"/>
                </a:solidFill>
              </a:rPr>
              <a:t>ほうおう座</a:t>
            </a:r>
            <a:endParaRPr lang="en-US" altLang="ja-JP" sz="800" b="1" dirty="0">
              <a:solidFill>
                <a:prstClr val="black"/>
              </a:solidFill>
            </a:endParaRPr>
          </a:p>
          <a:p>
            <a:r>
              <a:rPr lang="ja-JP" altLang="en-US" sz="800" dirty="0">
                <a:solidFill>
                  <a:prstClr val="black"/>
                </a:solidFill>
              </a:rPr>
              <a:t>超銀河団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83062" y="2041122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prstClr val="white"/>
                </a:solidFill>
              </a:rPr>
              <a:t>1</a:t>
            </a:r>
            <a:r>
              <a:rPr lang="ja-JP" altLang="en-US" sz="1200" b="1" dirty="0">
                <a:solidFill>
                  <a:prstClr val="white"/>
                </a:solidFill>
              </a:rPr>
              <a:t>億光年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2145891" y="3048653"/>
            <a:ext cx="4920341" cy="1234800"/>
          </a:xfrm>
          <a:prstGeom prst="ellipse">
            <a:avLst/>
          </a:prstGeom>
          <a:noFill/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4609062" y="2055053"/>
            <a:ext cx="492919" cy="238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3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Olinto_ICRC11_FINAL 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86"/>
            <a:ext cx="8875059" cy="6858000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628650" y="1582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南北半球からの</a:t>
            </a:r>
            <a:r>
              <a:rPr kumimoji="1" lang="ja-JP" altLang="en-US" sz="4000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</a:t>
            </a:r>
            <a:r>
              <a:rPr kumimoji="1" lang="ja-JP" altLang="en-US" sz="400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線</a:t>
            </a:r>
            <a:r>
              <a:rPr kumimoji="1" lang="ja-JP" altLang="en-US" sz="400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観測</a:t>
            </a:r>
            <a:endParaRPr kumimoji="1" lang="ja-JP" altLang="en-US" sz="4000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2564904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CCFF"/>
                </a:solidFill>
              </a:rPr>
              <a:t>680 km</a:t>
            </a:r>
            <a:r>
              <a:rPr lang="en-US" altLang="ja-JP" baseline="30000" dirty="0">
                <a:solidFill>
                  <a:srgbClr val="33CCFF"/>
                </a:solidFill>
              </a:rPr>
              <a:t>2</a:t>
            </a:r>
            <a:r>
              <a:rPr lang="en-US" altLang="ja-JP" dirty="0">
                <a:solidFill>
                  <a:srgbClr val="33CCFF"/>
                </a:solidFill>
              </a:rPr>
              <a:t> </a:t>
            </a:r>
            <a:r>
              <a:rPr lang="ja-JP" altLang="en-US" dirty="0">
                <a:solidFill>
                  <a:srgbClr val="33CCFF"/>
                </a:solidFill>
              </a:rPr>
              <a:t>地表検出器</a:t>
            </a:r>
            <a:endParaRPr lang="en-US" altLang="ja-JP" dirty="0">
              <a:solidFill>
                <a:srgbClr val="33CCFF"/>
              </a:solidFill>
            </a:endParaRPr>
          </a:p>
          <a:p>
            <a:r>
              <a:rPr lang="en-US" altLang="ja-JP" dirty="0">
                <a:solidFill>
                  <a:srgbClr val="33CCFF"/>
                </a:solidFill>
              </a:rPr>
              <a:t>3</a:t>
            </a:r>
            <a:r>
              <a:rPr lang="ja-JP" altLang="en-US" dirty="0">
                <a:solidFill>
                  <a:srgbClr val="33CCFF"/>
                </a:solidFill>
              </a:rPr>
              <a:t>箇所に大気蛍光望遠鏡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84168" y="5373216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CCFF"/>
                </a:solidFill>
              </a:rPr>
              <a:t>3000 km</a:t>
            </a:r>
            <a:r>
              <a:rPr lang="en-US" altLang="ja-JP" baseline="30000" dirty="0">
                <a:solidFill>
                  <a:srgbClr val="33CCFF"/>
                </a:solidFill>
              </a:rPr>
              <a:t>2</a:t>
            </a:r>
            <a:r>
              <a:rPr lang="en-US" altLang="ja-JP" dirty="0">
                <a:solidFill>
                  <a:srgbClr val="33CCFF"/>
                </a:solidFill>
              </a:rPr>
              <a:t> </a:t>
            </a:r>
            <a:r>
              <a:rPr lang="ja-JP" altLang="en-US" dirty="0">
                <a:solidFill>
                  <a:srgbClr val="33CCFF"/>
                </a:solidFill>
              </a:rPr>
              <a:t>地表検出器</a:t>
            </a:r>
            <a:endParaRPr lang="en-US" altLang="ja-JP" dirty="0">
              <a:solidFill>
                <a:srgbClr val="33CCFF"/>
              </a:solidFill>
            </a:endParaRPr>
          </a:p>
          <a:p>
            <a:r>
              <a:rPr lang="en-US" altLang="ja-JP" dirty="0">
                <a:solidFill>
                  <a:srgbClr val="33CCFF"/>
                </a:solidFill>
              </a:rPr>
              <a:t>4</a:t>
            </a:r>
            <a:r>
              <a:rPr lang="ja-JP" altLang="en-US" dirty="0">
                <a:solidFill>
                  <a:srgbClr val="33CCFF"/>
                </a:solidFill>
              </a:rPr>
              <a:t>箇所に大気蛍光望遠鏡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39311" t="10500" r="12850" b="6036"/>
          <a:stretch/>
        </p:blipFill>
        <p:spPr>
          <a:xfrm>
            <a:off x="5928092" y="1335470"/>
            <a:ext cx="2753262" cy="270227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7" y="5123747"/>
            <a:ext cx="2057162" cy="159772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" y="5120409"/>
            <a:ext cx="2186662" cy="15518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3434" y="5319373"/>
            <a:ext cx="10435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Auger FD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57152" y="5414019"/>
            <a:ext cx="10435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Auger SD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2714" r="12684" b="3302"/>
          <a:stretch/>
        </p:blipFill>
        <p:spPr>
          <a:xfrm>
            <a:off x="-108000" y="-61114"/>
            <a:ext cx="9144000" cy="66675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783550" y="6600128"/>
            <a:ext cx="875169" cy="105216"/>
          </a:xfrm>
        </p:spPr>
        <p:txBody>
          <a:bodyPr/>
          <a:lstStyle/>
          <a:p>
            <a:fld id="{EA395D35-A209-4193-AD38-727DA7C6FA3D}" type="slidenum">
              <a:rPr lang="ja-JP" altLang="en-US" sz="900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17040" y="314908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SGP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66691" y="3518416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GP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-108000" y="-1"/>
            <a:ext cx="1322363" cy="1471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874" y="190631"/>
            <a:ext cx="8565165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sz="32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と</a:t>
            </a:r>
            <a:r>
              <a:rPr lang="en-US" altLang="ja-JP" sz="32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Auger</a:t>
            </a:r>
            <a:r>
              <a:rPr lang="ja-JP" altLang="en-US" sz="32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のデータを合わせた有意度マップ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107504" y="5517232"/>
            <a:ext cx="237626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3688" y="5508000"/>
            <a:ext cx="710803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TA      </a:t>
            </a:r>
            <a:r>
              <a:rPr lang="ja-JP" altLang="en-US" dirty="0">
                <a:solidFill>
                  <a:srgbClr val="000000"/>
                </a:solidFill>
              </a:rPr>
              <a:t>（北天）  </a:t>
            </a:r>
            <a:r>
              <a:rPr lang="en-US" altLang="ja-JP" dirty="0">
                <a:solidFill>
                  <a:srgbClr val="000000"/>
                </a:solidFill>
              </a:rPr>
              <a:t>7</a:t>
            </a:r>
            <a:r>
              <a:rPr lang="ja-JP" altLang="en-US" dirty="0">
                <a:solidFill>
                  <a:srgbClr val="000000"/>
                </a:solidFill>
              </a:rPr>
              <a:t>年間 </a:t>
            </a:r>
            <a:r>
              <a:rPr lang="en-US" altLang="ja-JP" dirty="0">
                <a:solidFill>
                  <a:srgbClr val="000000"/>
                </a:solidFill>
              </a:rPr>
              <a:t>109</a:t>
            </a:r>
            <a:r>
              <a:rPr lang="ja-JP" altLang="en-US" dirty="0">
                <a:solidFill>
                  <a:srgbClr val="000000"/>
                </a:solidFill>
              </a:rPr>
              <a:t>事象：</a:t>
            </a:r>
            <a:r>
              <a:rPr lang="en-US" altLang="ja-JP" dirty="0">
                <a:solidFill>
                  <a:srgbClr val="000000"/>
                </a:solidFill>
              </a:rPr>
              <a:t>TA</a:t>
            </a:r>
            <a:r>
              <a:rPr lang="ja-JP" altLang="en-US" dirty="0">
                <a:solidFill>
                  <a:srgbClr val="000000"/>
                </a:solidFill>
              </a:rPr>
              <a:t>ホットスポット            </a:t>
            </a:r>
            <a:r>
              <a:rPr lang="en-US" altLang="ja-JP" dirty="0">
                <a:solidFill>
                  <a:srgbClr val="000000"/>
                </a:solidFill>
              </a:rPr>
              <a:t>5.1σ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Auger</a:t>
            </a:r>
            <a:r>
              <a:rPr lang="ja-JP" altLang="en-US" dirty="0">
                <a:solidFill>
                  <a:srgbClr val="000000"/>
                </a:solidFill>
              </a:rPr>
              <a:t> （南天）</a:t>
            </a:r>
            <a:r>
              <a:rPr lang="en-US" altLang="ja-JP" dirty="0">
                <a:solidFill>
                  <a:srgbClr val="000000"/>
                </a:solidFill>
              </a:rPr>
              <a:t>10</a:t>
            </a:r>
            <a:r>
              <a:rPr lang="ja-JP" altLang="en-US" dirty="0">
                <a:solidFill>
                  <a:srgbClr val="000000"/>
                </a:solidFill>
              </a:rPr>
              <a:t>年間 </a:t>
            </a:r>
            <a:r>
              <a:rPr lang="en-US" altLang="ja-JP" dirty="0">
                <a:solidFill>
                  <a:srgbClr val="000000"/>
                </a:solidFill>
              </a:rPr>
              <a:t>157</a:t>
            </a:r>
            <a:r>
              <a:rPr lang="ja-JP" altLang="en-US" dirty="0">
                <a:solidFill>
                  <a:srgbClr val="000000"/>
                </a:solidFill>
              </a:rPr>
              <a:t>事象：</a:t>
            </a:r>
            <a:r>
              <a:rPr lang="en-US" altLang="ja-JP" dirty="0">
                <a:solidFill>
                  <a:srgbClr val="000000"/>
                </a:solidFill>
              </a:rPr>
              <a:t>Auger </a:t>
            </a:r>
            <a:r>
              <a:rPr lang="ja-JP" altLang="en-US" dirty="0">
                <a:solidFill>
                  <a:srgbClr val="000000"/>
                </a:solidFill>
              </a:rPr>
              <a:t>ウォームスポット </a:t>
            </a:r>
            <a:r>
              <a:rPr lang="en-US" altLang="ja-JP" dirty="0">
                <a:solidFill>
                  <a:srgbClr val="000000"/>
                </a:solidFill>
              </a:rPr>
              <a:t>~3.6σ</a:t>
            </a:r>
          </a:p>
          <a:p>
            <a:endParaRPr lang="en-US" altLang="ja-JP" dirty="0">
              <a:solidFill>
                <a:srgbClr val="000000"/>
              </a:solidFill>
            </a:endParaRPr>
          </a:p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02140" y="785827"/>
            <a:ext cx="6939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20</a:t>
            </a:r>
            <a:r>
              <a:rPr lang="ja-JP" altLang="en-US" dirty="0">
                <a:solidFill>
                  <a:prstClr val="black"/>
                </a:solidFill>
              </a:rPr>
              <a:t>度の半径の円の中の観測数が期待数より多いかどうかの有意度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58999" y="6251005"/>
            <a:ext cx="5109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000000"/>
                </a:solidFill>
              </a:rPr>
              <a:t>南米アルゼンチンにある最高エネルギー宇宙線観測所</a:t>
            </a: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 flipV="1">
            <a:off x="2267744" y="6108164"/>
            <a:ext cx="281109" cy="3195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5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" y="764704"/>
            <a:ext cx="4051176" cy="4861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1562" y="141684"/>
            <a:ext cx="7690981" cy="549498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ページで学ぶ「宇宙線とは？」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3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4640" y="821144"/>
            <a:ext cx="4824535" cy="353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狭義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宇宙から降り注ぐ高エネルギー放射線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陽子、ヘリウム原子核、各種原子核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[</a:t>
            </a: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広義</a:t>
            </a:r>
            <a:r>
              <a:rPr lang="en-US" altLang="ja-JP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電子、陽電子、ガンマ線、ニュートリノ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ダークマター、重力波</a:t>
            </a:r>
            <a:endParaRPr lang="en-US" altLang="ja-JP" sz="16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sz="16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様々なエネルギーの宇宙線がやってくる</a:t>
            </a:r>
            <a:endParaRPr lang="en-US" altLang="ja-JP" sz="16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大体</a:t>
            </a:r>
            <a:r>
              <a:rPr lang="en-US" altLang="ja-JP" sz="14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秒間に指先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(1cm</a:t>
            </a:r>
            <a:r>
              <a:rPr lang="en-US" altLang="ja-JP" sz="1400" baseline="300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を</a:t>
            </a:r>
            <a:r>
              <a:rPr lang="en-US" altLang="ja-JP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</a:t>
            </a:r>
            <a:r>
              <a:rPr lang="ja-JP" altLang="en-US" sz="1400" dirty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回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貫通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[</a:t>
            </a:r>
            <a:r>
              <a:rPr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注：大気の外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]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エネルギーが一桁増えると、頻度は約</a:t>
            </a:r>
            <a:r>
              <a:rPr kumimoji="1"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1/1000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lang="en-US" altLang="ja-JP" sz="1400" baseline="300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</a:t>
            </a:r>
            <a:r>
              <a:rPr lang="en-US" altLang="ja-JP" sz="1400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の宇宙線が来ている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(100km</a:t>
            </a:r>
            <a:r>
              <a:rPr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に年に一個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人口加速器の最高エネルギーは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7x10</a:t>
            </a:r>
            <a:r>
              <a:rPr kumimoji="1" lang="en-US" altLang="ja-JP" sz="1400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12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</a:p>
          <a:p>
            <a:pPr marL="285750" indent="-285750">
              <a:buFont typeface="Arial" charset="0"/>
              <a:buChar char="•"/>
            </a:pPr>
            <a:endParaRPr lang="en-US" altLang="ja-JP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宇宙加速器はどこ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にある</a:t>
            </a: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？</a:t>
            </a:r>
            <a:endParaRPr kumimoji="1"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謎？？</a:t>
            </a:r>
            <a:endParaRPr lang="en-US" altLang="ja-JP" sz="1400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宇宙の極限天体・現象が関わるはず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40" y="5089121"/>
            <a:ext cx="4849359" cy="16937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401547" y="4565901"/>
            <a:ext cx="463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世界最大の粒子加速器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kumimoji="1"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LHC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</a:p>
          <a:p>
            <a:pPr algn="ctr"/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(CERN, 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スイス</a:t>
            </a:r>
            <a:r>
              <a:rPr lang="en-US" altLang="ja-JP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,</a:t>
            </a:r>
            <a:r>
              <a:rPr lang="ja-JP" altLang="en-US" sz="1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フランス国境）</a:t>
            </a:r>
            <a:endParaRPr kumimoji="1" lang="ja-JP" altLang="en-US" sz="1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95046" y="6093296"/>
            <a:ext cx="205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全周</a:t>
            </a:r>
            <a:r>
              <a:rPr kumimoji="1"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27km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（山手線が</a:t>
            </a:r>
            <a:r>
              <a:rPr lang="en-US" altLang="ja-JP" dirty="0" smtClean="0">
                <a:solidFill>
                  <a:schemeClr val="bg1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35km)</a:t>
            </a:r>
            <a:endParaRPr kumimoji="1" lang="ja-JP" altLang="en-US" dirty="0">
              <a:solidFill>
                <a:schemeClr val="bg1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0" name="屈折矢印 19"/>
          <p:cNvSpPr/>
          <p:nvPr/>
        </p:nvSpPr>
        <p:spPr>
          <a:xfrm flipH="1">
            <a:off x="1804414" y="5339461"/>
            <a:ext cx="2520281" cy="753835"/>
          </a:xfrm>
          <a:prstGeom prst="bentUpArrow">
            <a:avLst>
              <a:gd name="adj1" fmla="val 15030"/>
              <a:gd name="adj2" fmla="val 20015"/>
              <a:gd name="adj3" fmla="val 316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 smtClean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8100" y="6112279"/>
            <a:ext cx="370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横軸の単位は</a:t>
            </a:r>
            <a:r>
              <a:rPr kumimoji="1" lang="en-US" altLang="ja-JP" sz="1400" dirty="0" smtClean="0"/>
              <a:t>eV</a:t>
            </a:r>
            <a:r>
              <a:rPr kumimoji="1" lang="ja-JP" altLang="en-US" sz="1400" dirty="0" smtClean="0"/>
              <a:t>（エレクトロンボルト）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1eV = </a:t>
            </a:r>
            <a:r>
              <a:rPr lang="ja-JP" altLang="en-US" sz="1400" dirty="0" smtClean="0"/>
              <a:t>電子を</a:t>
            </a:r>
            <a:r>
              <a:rPr lang="en-US" altLang="ja-JP" sz="1400" dirty="0" smtClean="0"/>
              <a:t>1V</a:t>
            </a:r>
            <a:r>
              <a:rPr lang="ja-JP" altLang="en-US" sz="1400" dirty="0" smtClean="0"/>
              <a:t>で加速した場合のエネルギー</a:t>
            </a:r>
            <a:endParaRPr lang="en-US" altLang="ja-JP" sz="1400" dirty="0" smtClean="0"/>
          </a:p>
          <a:p>
            <a:r>
              <a:rPr kumimoji="1" lang="ja-JP" altLang="en-US" sz="1400" dirty="0"/>
              <a:t>　</a:t>
            </a:r>
            <a:r>
              <a:rPr kumimoji="1" lang="ja-JP" altLang="en-US" sz="1400" dirty="0" smtClean="0"/>
              <a:t>　　</a:t>
            </a:r>
            <a:r>
              <a:rPr kumimoji="1" lang="en-US" altLang="ja-JP" sz="1400" dirty="0" smtClean="0"/>
              <a:t>= 1.6x10</a:t>
            </a:r>
            <a:r>
              <a:rPr kumimoji="1" lang="en-US" altLang="ja-JP" sz="1400" baseline="30000" dirty="0" smtClean="0"/>
              <a:t>-19</a:t>
            </a:r>
            <a:r>
              <a:rPr kumimoji="1" lang="en-US" altLang="ja-JP" sz="1400" dirty="0" smtClean="0"/>
              <a:t> J (</a:t>
            </a:r>
            <a:r>
              <a:rPr kumimoji="1" lang="ja-JP" altLang="en-US" sz="1400" dirty="0" smtClean="0"/>
              <a:t>ジュール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444" y="1757262"/>
            <a:ext cx="6337300" cy="4597400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3720752" y="2187232"/>
            <a:ext cx="1752600" cy="414454"/>
          </a:xfrm>
          <a:prstGeom prst="wedgeRoundRectCallout">
            <a:avLst>
              <a:gd name="adj1" fmla="val -52510"/>
              <a:gd name="adj2" fmla="val 2993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Knee </a:t>
            </a:r>
            <a:r>
              <a:rPr kumimoji="1" lang="ja-JP" altLang="en-US" dirty="0" smtClean="0"/>
              <a:t>（ひざ）</a:t>
            </a:r>
            <a:endParaRPr kumimoji="1" lang="ja-JP" altLang="en-US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5689060" y="3611103"/>
            <a:ext cx="1647911" cy="634326"/>
          </a:xfrm>
          <a:prstGeom prst="wedgeRoundRectCallout">
            <a:avLst>
              <a:gd name="adj1" fmla="val -53752"/>
              <a:gd name="adj2" fmla="val 1671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mtClean="0"/>
              <a:t>Ankle</a:t>
            </a:r>
            <a:r>
              <a:rPr kumimoji="1" lang="en-US" altLang="ja-JP" smtClean="0"/>
              <a:t> </a:t>
            </a:r>
          </a:p>
          <a:p>
            <a:pPr algn="ctr"/>
            <a:r>
              <a:rPr kumimoji="1" lang="ja-JP" altLang="en-US" dirty="0" smtClean="0"/>
              <a:t>（くるぶし）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29578" y="5459266"/>
            <a:ext cx="4574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https://</a:t>
            </a:r>
            <a:r>
              <a:rPr lang="en-US" altLang="ja-JP" sz="1200" dirty="0" err="1"/>
              <a:t>phys.org</a:t>
            </a:r>
            <a:r>
              <a:rPr lang="en-US" altLang="ja-JP" sz="1200" dirty="0"/>
              <a:t>/news/2013-05-galactic-knee-extragalactic-ankle.html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906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21773"/>
            <a:ext cx="9143998" cy="6857998"/>
          </a:xfrm>
          <a:custGeom>
            <a:avLst/>
            <a:gdLst>
              <a:gd name="connsiteX0" fmla="*/ 0 w 9143998"/>
              <a:gd name="connsiteY0" fmla="*/ 0 h 6857998"/>
              <a:gd name="connsiteX1" fmla="*/ 9143998 w 9143998"/>
              <a:gd name="connsiteY1" fmla="*/ 0 h 6857998"/>
              <a:gd name="connsiteX2" fmla="*/ 9143998 w 9143998"/>
              <a:gd name="connsiteY2" fmla="*/ 6857997 h 6857998"/>
              <a:gd name="connsiteX3" fmla="*/ 0 w 9143998"/>
              <a:gd name="connsiteY3" fmla="*/ 6857997 h 6857998"/>
              <a:gd name="connsiteX4" fmla="*/ 0 w 9143998"/>
              <a:gd name="connsiteY4" fmla="*/ 0 h 6857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7"/>
                </a:lnTo>
                <a:lnTo>
                  <a:pt x="0" y="6857997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32381" y="1829848"/>
            <a:ext cx="612659" cy="598891"/>
          </a:xfrm>
          <a:custGeom>
            <a:avLst/>
            <a:gdLst>
              <a:gd name="connsiteX0" fmla="*/ 9525 w 612659"/>
              <a:gd name="connsiteY0" fmla="*/ 299446 h 598891"/>
              <a:gd name="connsiteX1" fmla="*/ 306330 w 612659"/>
              <a:gd name="connsiteY1" fmla="*/ 9525 h 598891"/>
              <a:gd name="connsiteX2" fmla="*/ 603134 w 612659"/>
              <a:gd name="connsiteY2" fmla="*/ 299446 h 598891"/>
              <a:gd name="connsiteX3" fmla="*/ 306330 w 612659"/>
              <a:gd name="connsiteY3" fmla="*/ 589366 h 598891"/>
              <a:gd name="connsiteX4" fmla="*/ 9525 w 612659"/>
              <a:gd name="connsiteY4" fmla="*/ 299446 h 598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12659" h="598891">
                <a:moveTo>
                  <a:pt x="9525" y="299446"/>
                </a:moveTo>
                <a:cubicBezTo>
                  <a:pt x="9525" y="139327"/>
                  <a:pt x="142409" y="9525"/>
                  <a:pt x="306330" y="9525"/>
                </a:cubicBezTo>
                <a:cubicBezTo>
                  <a:pt x="470250" y="9525"/>
                  <a:pt x="603134" y="139327"/>
                  <a:pt x="603134" y="299446"/>
                </a:cubicBezTo>
                <a:cubicBezTo>
                  <a:pt x="603134" y="459564"/>
                  <a:pt x="470250" y="589366"/>
                  <a:pt x="306330" y="589366"/>
                </a:cubicBezTo>
                <a:cubicBezTo>
                  <a:pt x="142409" y="589366"/>
                  <a:pt x="9525" y="459564"/>
                  <a:pt x="9525" y="29944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4111773" y="2791074"/>
            <a:ext cx="612659" cy="598891"/>
          </a:xfrm>
          <a:custGeom>
            <a:avLst/>
            <a:gdLst>
              <a:gd name="connsiteX0" fmla="*/ 9525 w 612659"/>
              <a:gd name="connsiteY0" fmla="*/ 299446 h 598891"/>
              <a:gd name="connsiteX1" fmla="*/ 306330 w 612659"/>
              <a:gd name="connsiteY1" fmla="*/ 9525 h 598891"/>
              <a:gd name="connsiteX2" fmla="*/ 603134 w 612659"/>
              <a:gd name="connsiteY2" fmla="*/ 299446 h 598891"/>
              <a:gd name="connsiteX3" fmla="*/ 306330 w 612659"/>
              <a:gd name="connsiteY3" fmla="*/ 589366 h 598891"/>
              <a:gd name="connsiteX4" fmla="*/ 9525 w 612659"/>
              <a:gd name="connsiteY4" fmla="*/ 299446 h 598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12659" h="598891">
                <a:moveTo>
                  <a:pt x="9525" y="299446"/>
                </a:moveTo>
                <a:cubicBezTo>
                  <a:pt x="9525" y="139327"/>
                  <a:pt x="142409" y="9525"/>
                  <a:pt x="306330" y="9525"/>
                </a:cubicBezTo>
                <a:cubicBezTo>
                  <a:pt x="470250" y="9525"/>
                  <a:pt x="603134" y="139327"/>
                  <a:pt x="603134" y="299446"/>
                </a:cubicBezTo>
                <a:cubicBezTo>
                  <a:pt x="603134" y="459564"/>
                  <a:pt x="470250" y="589366"/>
                  <a:pt x="306330" y="589366"/>
                </a:cubicBezTo>
                <a:cubicBezTo>
                  <a:pt x="142409" y="589366"/>
                  <a:pt x="9525" y="459564"/>
                  <a:pt x="9525" y="29944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3720829" y="1231412"/>
            <a:ext cx="686256" cy="518299"/>
          </a:xfrm>
          <a:custGeom>
            <a:avLst/>
            <a:gdLst>
              <a:gd name="connsiteX0" fmla="*/ 9525 w 686256"/>
              <a:gd name="connsiteY0" fmla="*/ 9525 h 518299"/>
              <a:gd name="connsiteX1" fmla="*/ 676731 w 686256"/>
              <a:gd name="connsiteY1" fmla="*/ 508774 h 5182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86256" h="518299">
                <a:moveTo>
                  <a:pt x="9525" y="9525"/>
                </a:moveTo>
                <a:lnTo>
                  <a:pt x="676731" y="508774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black"/>
              </a:solidFill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4297302" y="1647249"/>
            <a:ext cx="120439" cy="108037"/>
          </a:xfrm>
          <a:custGeom>
            <a:avLst/>
            <a:gdLst>
              <a:gd name="connsiteX0" fmla="*/ 120439 w 120439"/>
              <a:gd name="connsiteY0" fmla="*/ 108037 h 108037"/>
              <a:gd name="connsiteX1" fmla="*/ 11168 w 120439"/>
              <a:gd name="connsiteY1" fmla="*/ 95491 h 108037"/>
              <a:gd name="connsiteX2" fmla="*/ 11168 w 120439"/>
              <a:gd name="connsiteY2" fmla="*/ 95491 h 108037"/>
              <a:gd name="connsiteX3" fmla="*/ 0 w 120439"/>
              <a:gd name="connsiteY3" fmla="*/ 81426 h 108037"/>
              <a:gd name="connsiteX4" fmla="*/ 0 w 120439"/>
              <a:gd name="connsiteY4" fmla="*/ 81426 h 108037"/>
              <a:gd name="connsiteX5" fmla="*/ 14066 w 120439"/>
              <a:gd name="connsiteY5" fmla="*/ 70257 h 108037"/>
              <a:gd name="connsiteX6" fmla="*/ 80078 w 120439"/>
              <a:gd name="connsiteY6" fmla="*/ 77837 h 108037"/>
              <a:gd name="connsiteX7" fmla="*/ 54183 w 120439"/>
              <a:gd name="connsiteY7" fmla="*/ 16644 h 108037"/>
              <a:gd name="connsiteX8" fmla="*/ 54183 w 120439"/>
              <a:gd name="connsiteY8" fmla="*/ 16644 h 108037"/>
              <a:gd name="connsiteX9" fmla="*/ 60928 w 120439"/>
              <a:gd name="connsiteY9" fmla="*/ 0 h 108037"/>
              <a:gd name="connsiteX10" fmla="*/ 60928 w 120439"/>
              <a:gd name="connsiteY10" fmla="*/ 0 h 108037"/>
              <a:gd name="connsiteX11" fmla="*/ 60928 w 120439"/>
              <a:gd name="connsiteY11" fmla="*/ 0 h 108037"/>
              <a:gd name="connsiteX12" fmla="*/ 77573 w 120439"/>
              <a:gd name="connsiteY12" fmla="*/ 6746 h 108037"/>
              <a:gd name="connsiteX13" fmla="*/ 120439 w 120439"/>
              <a:gd name="connsiteY13" fmla="*/ 108037 h 1080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0439" h="108037">
                <a:moveTo>
                  <a:pt x="120439" y="108037"/>
                </a:moveTo>
                <a:lnTo>
                  <a:pt x="11168" y="95491"/>
                </a:lnTo>
                <a:lnTo>
                  <a:pt x="11168" y="95491"/>
                </a:lnTo>
                <a:cubicBezTo>
                  <a:pt x="4199" y="94691"/>
                  <a:pt x="-799" y="88394"/>
                  <a:pt x="0" y="81426"/>
                </a:cubicBezTo>
                <a:lnTo>
                  <a:pt x="0" y="81426"/>
                </a:lnTo>
                <a:cubicBezTo>
                  <a:pt x="799" y="74457"/>
                  <a:pt x="7098" y="69457"/>
                  <a:pt x="14066" y="70257"/>
                </a:cubicBezTo>
                <a:lnTo>
                  <a:pt x="80078" y="77837"/>
                </a:lnTo>
                <a:lnTo>
                  <a:pt x="54183" y="16644"/>
                </a:lnTo>
                <a:lnTo>
                  <a:pt x="54183" y="16644"/>
                </a:lnTo>
                <a:cubicBezTo>
                  <a:pt x="51448" y="10185"/>
                  <a:pt x="54469" y="2733"/>
                  <a:pt x="60928" y="0"/>
                </a:cubicBezTo>
                <a:cubicBezTo>
                  <a:pt x="60928" y="0"/>
                  <a:pt x="60928" y="0"/>
                  <a:pt x="60928" y="0"/>
                </a:cubicBezTo>
                <a:lnTo>
                  <a:pt x="60928" y="0"/>
                </a:lnTo>
                <a:cubicBezTo>
                  <a:pt x="67388" y="-2734"/>
                  <a:pt x="74841" y="285"/>
                  <a:pt x="77573" y="6746"/>
                </a:cubicBezTo>
                <a:lnTo>
                  <a:pt x="120439" y="108037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1699465" y="2053513"/>
            <a:ext cx="2407684" cy="923728"/>
          </a:xfrm>
          <a:custGeom>
            <a:avLst/>
            <a:gdLst>
              <a:gd name="connsiteX0" fmla="*/ 9525 w 2407684"/>
              <a:gd name="connsiteY0" fmla="*/ 9525 h 923728"/>
              <a:gd name="connsiteX1" fmla="*/ 2398159 w 2407684"/>
              <a:gd name="connsiteY1" fmla="*/ 914203 h 923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07684" h="923728">
                <a:moveTo>
                  <a:pt x="9525" y="9525"/>
                </a:moveTo>
                <a:lnTo>
                  <a:pt x="2398159" y="914203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3998097" y="2889289"/>
            <a:ext cx="123099" cy="105532"/>
          </a:xfrm>
          <a:custGeom>
            <a:avLst/>
            <a:gdLst>
              <a:gd name="connsiteX0" fmla="*/ 123099 w 123099"/>
              <a:gd name="connsiteY0" fmla="*/ 87355 h 105532"/>
              <a:gd name="connsiteX1" fmla="*/ 14622 w 123099"/>
              <a:gd name="connsiteY1" fmla="*/ 105531 h 105532"/>
              <a:gd name="connsiteX2" fmla="*/ 14622 w 123099"/>
              <a:gd name="connsiteY2" fmla="*/ 105531 h 105532"/>
              <a:gd name="connsiteX3" fmla="*/ 0 w 123099"/>
              <a:gd name="connsiteY3" fmla="*/ 95106 h 105532"/>
              <a:gd name="connsiteX4" fmla="*/ 0 w 123099"/>
              <a:gd name="connsiteY4" fmla="*/ 95106 h 105532"/>
              <a:gd name="connsiteX5" fmla="*/ 10425 w 123099"/>
              <a:gd name="connsiteY5" fmla="*/ 80481 h 105532"/>
              <a:gd name="connsiteX6" fmla="*/ 75957 w 123099"/>
              <a:gd name="connsiteY6" fmla="*/ 69500 h 105532"/>
              <a:gd name="connsiteX7" fmla="*/ 34142 w 123099"/>
              <a:gd name="connsiteY7" fmla="*/ 17862 h 105532"/>
              <a:gd name="connsiteX8" fmla="*/ 34142 w 123099"/>
              <a:gd name="connsiteY8" fmla="*/ 17862 h 105532"/>
              <a:gd name="connsiteX9" fmla="*/ 36019 w 123099"/>
              <a:gd name="connsiteY9" fmla="*/ 0 h 105532"/>
              <a:gd name="connsiteX10" fmla="*/ 36019 w 123099"/>
              <a:gd name="connsiteY10" fmla="*/ 0 h 105532"/>
              <a:gd name="connsiteX11" fmla="*/ 36019 w 123099"/>
              <a:gd name="connsiteY11" fmla="*/ 0 h 105532"/>
              <a:gd name="connsiteX12" fmla="*/ 53882 w 123099"/>
              <a:gd name="connsiteY12" fmla="*/ 1878 h 105532"/>
              <a:gd name="connsiteX13" fmla="*/ 123099 w 123099"/>
              <a:gd name="connsiteY13" fmla="*/ 87355 h 1055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3099" h="105532">
                <a:moveTo>
                  <a:pt x="123099" y="87355"/>
                </a:moveTo>
                <a:lnTo>
                  <a:pt x="14622" y="105531"/>
                </a:lnTo>
                <a:lnTo>
                  <a:pt x="14622" y="105531"/>
                </a:lnTo>
                <a:cubicBezTo>
                  <a:pt x="7706" y="106691"/>
                  <a:pt x="1158" y="102023"/>
                  <a:pt x="0" y="95106"/>
                </a:cubicBezTo>
                <a:lnTo>
                  <a:pt x="0" y="95106"/>
                </a:lnTo>
                <a:cubicBezTo>
                  <a:pt x="-1159" y="88188"/>
                  <a:pt x="3507" y="81640"/>
                  <a:pt x="10425" y="80481"/>
                </a:cubicBezTo>
                <a:lnTo>
                  <a:pt x="75957" y="69500"/>
                </a:lnTo>
                <a:lnTo>
                  <a:pt x="34142" y="17862"/>
                </a:lnTo>
                <a:lnTo>
                  <a:pt x="34142" y="17862"/>
                </a:lnTo>
                <a:cubicBezTo>
                  <a:pt x="29728" y="12411"/>
                  <a:pt x="30569" y="4414"/>
                  <a:pt x="36019" y="0"/>
                </a:cubicBezTo>
                <a:cubicBezTo>
                  <a:pt x="36019" y="0"/>
                  <a:pt x="36019" y="0"/>
                  <a:pt x="36019" y="0"/>
                </a:cubicBezTo>
                <a:lnTo>
                  <a:pt x="36019" y="0"/>
                </a:lnTo>
                <a:cubicBezTo>
                  <a:pt x="41470" y="-4413"/>
                  <a:pt x="49467" y="-3572"/>
                  <a:pt x="53882" y="1878"/>
                </a:cubicBezTo>
                <a:lnTo>
                  <a:pt x="123099" y="87355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537923" y="1919569"/>
            <a:ext cx="685249" cy="540646"/>
          </a:xfrm>
          <a:custGeom>
            <a:avLst/>
            <a:gdLst>
              <a:gd name="connsiteX0" fmla="*/ 24438 w 685249"/>
              <a:gd name="connsiteY0" fmla="*/ 60839 h 540646"/>
              <a:gd name="connsiteX1" fmla="*/ 445177 w 685249"/>
              <a:gd name="connsiteY1" fmla="*/ 114556 h 540646"/>
              <a:gd name="connsiteX2" fmla="*/ 660810 w 685249"/>
              <a:gd name="connsiteY2" fmla="*/ 479807 h 540646"/>
              <a:gd name="connsiteX3" fmla="*/ 240072 w 685249"/>
              <a:gd name="connsiteY3" fmla="*/ 426090 h 540646"/>
              <a:gd name="connsiteX4" fmla="*/ 24438 w 685249"/>
              <a:gd name="connsiteY4" fmla="*/ 60839 h 5406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249" h="540646">
                <a:moveTo>
                  <a:pt x="24438" y="60839"/>
                </a:moveTo>
                <a:cubicBezTo>
                  <a:pt x="81076" y="-25188"/>
                  <a:pt x="269447" y="-1138"/>
                  <a:pt x="445177" y="114556"/>
                </a:cubicBezTo>
                <a:cubicBezTo>
                  <a:pt x="620907" y="230251"/>
                  <a:pt x="717449" y="393779"/>
                  <a:pt x="660810" y="479807"/>
                </a:cubicBezTo>
                <a:cubicBezTo>
                  <a:pt x="604173" y="565835"/>
                  <a:pt x="415801" y="541785"/>
                  <a:pt x="240072" y="426090"/>
                </a:cubicBezTo>
                <a:cubicBezTo>
                  <a:pt x="64342" y="310395"/>
                  <a:pt x="-32199" y="146867"/>
                  <a:pt x="24438" y="60839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3814968" y="4028316"/>
            <a:ext cx="612659" cy="598891"/>
          </a:xfrm>
          <a:custGeom>
            <a:avLst/>
            <a:gdLst>
              <a:gd name="connsiteX0" fmla="*/ 9525 w 612659"/>
              <a:gd name="connsiteY0" fmla="*/ 299445 h 598891"/>
              <a:gd name="connsiteX1" fmla="*/ 306330 w 612659"/>
              <a:gd name="connsiteY1" fmla="*/ 9525 h 598891"/>
              <a:gd name="connsiteX2" fmla="*/ 603134 w 612659"/>
              <a:gd name="connsiteY2" fmla="*/ 299445 h 598891"/>
              <a:gd name="connsiteX3" fmla="*/ 306330 w 612659"/>
              <a:gd name="connsiteY3" fmla="*/ 589366 h 598891"/>
              <a:gd name="connsiteX4" fmla="*/ 9525 w 612659"/>
              <a:gd name="connsiteY4" fmla="*/ 299445 h 598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12659" h="598891">
                <a:moveTo>
                  <a:pt x="9525" y="299445"/>
                </a:moveTo>
                <a:cubicBezTo>
                  <a:pt x="9525" y="139327"/>
                  <a:pt x="142409" y="9525"/>
                  <a:pt x="306330" y="9525"/>
                </a:cubicBezTo>
                <a:cubicBezTo>
                  <a:pt x="470250" y="9525"/>
                  <a:pt x="603134" y="139327"/>
                  <a:pt x="603134" y="299445"/>
                </a:cubicBezTo>
                <a:cubicBezTo>
                  <a:pt x="603134" y="459564"/>
                  <a:pt x="470250" y="589366"/>
                  <a:pt x="306330" y="589366"/>
                </a:cubicBezTo>
                <a:cubicBezTo>
                  <a:pt x="142409" y="589366"/>
                  <a:pt x="9525" y="459564"/>
                  <a:pt x="9525" y="29944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1974705" y="4483541"/>
            <a:ext cx="1741443" cy="606229"/>
          </a:xfrm>
          <a:custGeom>
            <a:avLst/>
            <a:gdLst>
              <a:gd name="connsiteX0" fmla="*/ 9525 w 1741443"/>
              <a:gd name="connsiteY0" fmla="*/ 596704 h 606229"/>
              <a:gd name="connsiteX1" fmla="*/ 1731918 w 1741443"/>
              <a:gd name="connsiteY1" fmla="*/ 9525 h 6062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41443" h="606229">
                <a:moveTo>
                  <a:pt x="9525" y="596704"/>
                </a:moveTo>
                <a:lnTo>
                  <a:pt x="1731918" y="9525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black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3607709" y="4463134"/>
            <a:ext cx="122771" cy="106188"/>
          </a:xfrm>
          <a:custGeom>
            <a:avLst/>
            <a:gdLst>
              <a:gd name="connsiteX0" fmla="*/ 122770 w 122771"/>
              <a:gd name="connsiteY0" fmla="*/ 21799 h 106188"/>
              <a:gd name="connsiteX1" fmla="*/ 14964 w 122771"/>
              <a:gd name="connsiteY1" fmla="*/ 0 h 106188"/>
              <a:gd name="connsiteX2" fmla="*/ 14964 w 122771"/>
              <a:gd name="connsiteY2" fmla="*/ 0 h 106188"/>
              <a:gd name="connsiteX3" fmla="*/ 0 w 122771"/>
              <a:gd name="connsiteY3" fmla="*/ 9930 h 106188"/>
              <a:gd name="connsiteX4" fmla="*/ 0 w 122771"/>
              <a:gd name="connsiteY4" fmla="*/ 9930 h 106188"/>
              <a:gd name="connsiteX5" fmla="*/ 9930 w 122771"/>
              <a:gd name="connsiteY5" fmla="*/ 24896 h 106188"/>
              <a:gd name="connsiteX6" fmla="*/ 75058 w 122771"/>
              <a:gd name="connsiteY6" fmla="*/ 38065 h 106188"/>
              <a:gd name="connsiteX7" fmla="*/ 31536 w 122771"/>
              <a:gd name="connsiteY7" fmla="*/ 88274 h 106188"/>
              <a:gd name="connsiteX8" fmla="*/ 31536 w 122771"/>
              <a:gd name="connsiteY8" fmla="*/ 88274 h 106188"/>
              <a:gd name="connsiteX9" fmla="*/ 32815 w 122771"/>
              <a:gd name="connsiteY9" fmla="*/ 106188 h 106188"/>
              <a:gd name="connsiteX10" fmla="*/ 32815 w 122771"/>
              <a:gd name="connsiteY10" fmla="*/ 106188 h 106188"/>
              <a:gd name="connsiteX11" fmla="*/ 32815 w 122771"/>
              <a:gd name="connsiteY11" fmla="*/ 106188 h 106188"/>
              <a:gd name="connsiteX12" fmla="*/ 50730 w 122771"/>
              <a:gd name="connsiteY12" fmla="*/ 104911 h 106188"/>
              <a:gd name="connsiteX13" fmla="*/ 122770 w 122771"/>
              <a:gd name="connsiteY13" fmla="*/ 21799 h 1061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122771" h="106188">
                <a:moveTo>
                  <a:pt x="122770" y="21799"/>
                </a:moveTo>
                <a:lnTo>
                  <a:pt x="14964" y="0"/>
                </a:lnTo>
                <a:lnTo>
                  <a:pt x="14964" y="0"/>
                </a:lnTo>
                <a:cubicBezTo>
                  <a:pt x="8089" y="-1390"/>
                  <a:pt x="1390" y="3055"/>
                  <a:pt x="0" y="9930"/>
                </a:cubicBezTo>
                <a:lnTo>
                  <a:pt x="0" y="9930"/>
                </a:lnTo>
                <a:cubicBezTo>
                  <a:pt x="-1390" y="16804"/>
                  <a:pt x="3055" y="23505"/>
                  <a:pt x="9930" y="24896"/>
                </a:cubicBezTo>
                <a:lnTo>
                  <a:pt x="75058" y="38065"/>
                </a:lnTo>
                <a:lnTo>
                  <a:pt x="31536" y="88274"/>
                </a:lnTo>
                <a:lnTo>
                  <a:pt x="31536" y="88274"/>
                </a:lnTo>
                <a:cubicBezTo>
                  <a:pt x="26943" y="93573"/>
                  <a:pt x="27515" y="101594"/>
                  <a:pt x="32815" y="106188"/>
                </a:cubicBezTo>
                <a:cubicBezTo>
                  <a:pt x="32815" y="106188"/>
                  <a:pt x="32815" y="106188"/>
                  <a:pt x="32815" y="106188"/>
                </a:cubicBezTo>
                <a:lnTo>
                  <a:pt x="32815" y="106188"/>
                </a:lnTo>
                <a:cubicBezTo>
                  <a:pt x="38115" y="110783"/>
                  <a:pt x="46136" y="110210"/>
                  <a:pt x="50730" y="104911"/>
                </a:cubicBezTo>
                <a:lnTo>
                  <a:pt x="122770" y="21799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6511230" y="4046547"/>
            <a:ext cx="627132" cy="676545"/>
          </a:xfrm>
          <a:custGeom>
            <a:avLst/>
            <a:gdLst>
              <a:gd name="connsiteX0" fmla="*/ 42422 w 627132"/>
              <a:gd name="connsiteY0" fmla="*/ 642655 h 676545"/>
              <a:gd name="connsiteX1" fmla="*/ 174310 w 627132"/>
              <a:gd name="connsiteY1" fmla="*/ 214223 h 676545"/>
              <a:gd name="connsiteX2" fmla="*/ 584710 w 627132"/>
              <a:gd name="connsiteY2" fmla="*/ 33890 h 676545"/>
              <a:gd name="connsiteX3" fmla="*/ 452821 w 627132"/>
              <a:gd name="connsiteY3" fmla="*/ 462322 h 676545"/>
              <a:gd name="connsiteX4" fmla="*/ 42422 w 627132"/>
              <a:gd name="connsiteY4" fmla="*/ 642655 h 6765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27132" h="676545">
                <a:moveTo>
                  <a:pt x="42422" y="642655"/>
                </a:moveTo>
                <a:cubicBezTo>
                  <a:pt x="-34487" y="574144"/>
                  <a:pt x="24562" y="382329"/>
                  <a:pt x="174310" y="214223"/>
                </a:cubicBezTo>
                <a:cubicBezTo>
                  <a:pt x="324059" y="46118"/>
                  <a:pt x="507801" y="-34619"/>
                  <a:pt x="584710" y="33890"/>
                </a:cubicBezTo>
                <a:cubicBezTo>
                  <a:pt x="661619" y="102401"/>
                  <a:pt x="602570" y="294216"/>
                  <a:pt x="452821" y="462322"/>
                </a:cubicBezTo>
                <a:cubicBezTo>
                  <a:pt x="303072" y="630427"/>
                  <a:pt x="119330" y="711165"/>
                  <a:pt x="42422" y="64265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6766531" y="3618114"/>
            <a:ext cx="627132" cy="676546"/>
          </a:xfrm>
          <a:custGeom>
            <a:avLst/>
            <a:gdLst>
              <a:gd name="connsiteX0" fmla="*/ 42422 w 627132"/>
              <a:gd name="connsiteY0" fmla="*/ 642655 h 676546"/>
              <a:gd name="connsiteX1" fmla="*/ 174310 w 627132"/>
              <a:gd name="connsiteY1" fmla="*/ 214224 h 676546"/>
              <a:gd name="connsiteX2" fmla="*/ 584710 w 627132"/>
              <a:gd name="connsiteY2" fmla="*/ 33890 h 676546"/>
              <a:gd name="connsiteX3" fmla="*/ 452821 w 627132"/>
              <a:gd name="connsiteY3" fmla="*/ 462322 h 676546"/>
              <a:gd name="connsiteX4" fmla="*/ 42422 w 627132"/>
              <a:gd name="connsiteY4" fmla="*/ 642655 h 6765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27132" h="676546">
                <a:moveTo>
                  <a:pt x="42422" y="642655"/>
                </a:moveTo>
                <a:cubicBezTo>
                  <a:pt x="-34487" y="574145"/>
                  <a:pt x="24562" y="382329"/>
                  <a:pt x="174310" y="214224"/>
                </a:cubicBezTo>
                <a:cubicBezTo>
                  <a:pt x="324059" y="46118"/>
                  <a:pt x="507801" y="-34619"/>
                  <a:pt x="584710" y="33890"/>
                </a:cubicBezTo>
                <a:cubicBezTo>
                  <a:pt x="661619" y="102401"/>
                  <a:pt x="602570" y="294216"/>
                  <a:pt x="452821" y="462322"/>
                </a:cubicBezTo>
                <a:cubicBezTo>
                  <a:pt x="303072" y="630428"/>
                  <a:pt x="119330" y="711166"/>
                  <a:pt x="42422" y="64265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0"/>
            <a:endParaRPr kumimoji="0" lang="zh-CN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8267700" cy="5549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77948" y="710788"/>
            <a:ext cx="1450718" cy="7386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10">
              <a:lnSpc>
                <a:spcPts val="2700"/>
              </a:lnSpc>
              <a:tabLst>
                <a:tab pos="482600" algn="l"/>
              </a:tabLst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大熊座銀河団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700"/>
              </a:lnSpc>
              <a:tabLst>
                <a:tab pos="482600" algn="l"/>
              </a:tabLst>
            </a:pP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(D=</a:t>
            </a:r>
            <a:r>
              <a:rPr kumimoji="0" lang="en-US" altLang="ja-JP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0.7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億光年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)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131178" y="1737301"/>
            <a:ext cx="1543692" cy="5463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10">
              <a:lnSpc>
                <a:spcPts val="1800"/>
              </a:lnSpc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おとめ座銀河団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100"/>
              </a:lnSpc>
            </a:pP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(D=</a:t>
            </a:r>
            <a:r>
              <a:rPr kumimoji="0" lang="en-US" altLang="ja-JP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0.7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億光年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)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845300" y="1473200"/>
            <a:ext cx="1792157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10">
              <a:lnSpc>
                <a:spcPts val="1800"/>
              </a:lnSpc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ペルセウス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-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うお座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7302500" y="1752600"/>
            <a:ext cx="1713611" cy="5591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10">
              <a:lnSpc>
                <a:spcPts val="1800"/>
              </a:lnSpc>
              <a:tabLst>
                <a:tab pos="228600" algn="l"/>
              </a:tabLst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超銀河団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200"/>
              </a:lnSpc>
              <a:tabLst>
                <a:tab pos="2286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(D=</a:t>
            </a:r>
            <a:r>
              <a:rPr kumimoji="0" lang="en-US" altLang="ja-JP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2.3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億光年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)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166914" y="3802743"/>
            <a:ext cx="8989640" cy="26237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10">
              <a:lnSpc>
                <a:spcPts val="18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				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エリダヌス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1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			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銀河団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2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		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(D=</a:t>
            </a:r>
            <a:r>
              <a:rPr kumimoji="0" lang="en-US" altLang="ja-JP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1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億光年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)</a:t>
            </a:r>
          </a:p>
          <a:p>
            <a:pPr defTabSz="914110">
              <a:lnSpc>
                <a:spcPts val="1000"/>
              </a:lnSpc>
            </a:pPr>
            <a:endParaRPr kumimoji="0" lang="en-US" altLang="zh-CN" dirty="0">
              <a:solidFill>
                <a:prstClr val="black"/>
              </a:solidFill>
            </a:endParaRPr>
          </a:p>
          <a:p>
            <a:pPr defTabSz="914110">
              <a:lnSpc>
                <a:spcPts val="26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	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炉座銀河団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16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ケンタウルス座</a:t>
            </a:r>
            <a:endParaRPr kumimoji="0" lang="en-US" altLang="zh-CN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defTabSz="914110">
              <a:lnSpc>
                <a:spcPts val="20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超銀河団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(</a:t>
            </a:r>
            <a:r>
              <a:rPr kumimoji="0" lang="en-US" altLang="ja-JP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2</a:t>
            </a:r>
            <a:r>
              <a:rPr kumimoji="0" lang="ja-JP" altLang="en-US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億光年</a:t>
            </a:r>
            <a:r>
              <a:rPr kumimoji="0" lang="en-US" altLang="zh-CN" dirty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)</a:t>
            </a:r>
          </a:p>
          <a:p>
            <a:pPr defTabSz="914110">
              <a:lnSpc>
                <a:spcPts val="19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</a:t>
            </a:r>
            <a:r>
              <a:rPr kumimoji="0" lang="en-US" altLang="zh-CN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Huchra,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al,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ApJ,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(2012)</a:t>
            </a:r>
          </a:p>
          <a:p>
            <a:pPr defTabSz="914110">
              <a:lnSpc>
                <a:spcPts val="14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ja-JP" alt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黒点・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en-US" altLang="zh-CN" dirty="0">
                <a:solidFill>
                  <a:srgbClr val="000000"/>
                </a:solidFill>
                <a:latin typeface="Century Gothic" pitchFamily="18" charset="0"/>
                <a:cs typeface="Century Gothic" pitchFamily="18" charset="0"/>
              </a:rPr>
              <a:t>: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dirty="0">
                <a:solidFill>
                  <a:srgbClr val="0000CC"/>
                </a:solidFill>
                <a:latin typeface="Century Gothic" pitchFamily="18" charset="0"/>
                <a:cs typeface="Century Gothic" pitchFamily="18" charset="0"/>
              </a:rPr>
              <a:t>2MASS</a:t>
            </a:r>
            <a:r>
              <a:rPr kumimoji="0" lang="en-US" altLang="zh-CN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ja-JP" altLang="en-US" dirty="0">
                <a:solidFill>
                  <a:srgbClr val="0000CC"/>
                </a:solidFill>
                <a:latin typeface="Century Gothic" pitchFamily="18" charset="0"/>
                <a:cs typeface="Times New Roman" pitchFamily="18" charset="0"/>
              </a:rPr>
              <a:t>カタログ</a:t>
            </a:r>
            <a:r>
              <a:rPr kumimoji="0" lang="ja-JP" altLang="en-US" dirty="0">
                <a:solidFill>
                  <a:prstClr val="black"/>
                </a:solidFill>
                <a:latin typeface="Century Gothic" pitchFamily="18" charset="0"/>
                <a:cs typeface="Times New Roman" pitchFamily="18" charset="0"/>
              </a:rPr>
              <a:t>の銀河</a:t>
            </a:r>
            <a:r>
              <a:rPr kumimoji="0"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dirty="0">
                <a:solidFill>
                  <a:srgbClr val="0000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kumimoji="0" lang="en-US" altLang="zh-CN" dirty="0">
                <a:solidFill>
                  <a:srgbClr val="0000CC"/>
                </a:solidFill>
                <a:latin typeface="Century Gothic" pitchFamily="18" charset="0"/>
                <a:cs typeface="Century Gothic" pitchFamily="18" charset="0"/>
              </a:rPr>
              <a:t>D&lt;~</a:t>
            </a:r>
            <a:r>
              <a:rPr kumimoji="0" lang="en-US" altLang="ja-JP" dirty="0">
                <a:solidFill>
                  <a:srgbClr val="0000CC"/>
                </a:solidFill>
                <a:latin typeface="Century Gothic" pitchFamily="18" charset="0"/>
                <a:cs typeface="Century Gothic" pitchFamily="18" charset="0"/>
              </a:rPr>
              <a:t>1.5</a:t>
            </a:r>
            <a:r>
              <a:rPr kumimoji="0" lang="ja-JP" altLang="en-US" dirty="0">
                <a:solidFill>
                  <a:srgbClr val="0000CC"/>
                </a:solidFill>
                <a:latin typeface="Century Gothic" pitchFamily="18" charset="0"/>
                <a:cs typeface="Century Gothic" pitchFamily="18" charset="0"/>
              </a:rPr>
              <a:t>億光年</a:t>
            </a:r>
            <a:r>
              <a:rPr kumimoji="0" lang="en-US" altLang="zh-CN" dirty="0">
                <a:solidFill>
                  <a:srgbClr val="000000"/>
                </a:solidFill>
                <a:latin typeface="Century Gothic" pitchFamily="18" charset="0"/>
                <a:cs typeface="Century Gothic" pitchFamily="18" charset="0"/>
              </a:rPr>
              <a:t>)</a:t>
            </a:r>
          </a:p>
          <a:p>
            <a:pPr defTabSz="914110">
              <a:lnSpc>
                <a:spcPts val="1000"/>
              </a:lnSpc>
            </a:pPr>
            <a:endParaRPr kumimoji="0" lang="en-US" altLang="zh-CN" dirty="0">
              <a:solidFill>
                <a:prstClr val="black"/>
              </a:solidFill>
            </a:endParaRPr>
          </a:p>
          <a:p>
            <a:pPr defTabSz="914110">
              <a:lnSpc>
                <a:spcPts val="2500"/>
              </a:lnSpc>
              <a:tabLst>
                <a:tab pos="533400" algn="l"/>
                <a:tab pos="1143000" algn="l"/>
                <a:tab pos="1422400" algn="l"/>
                <a:tab pos="5842000" algn="l"/>
                <a:tab pos="6870700" algn="l"/>
                <a:tab pos="7454900" algn="l"/>
                <a:tab pos="7607300" algn="l"/>
                <a:tab pos="7759700" algn="l"/>
                <a:tab pos="8089900" algn="l"/>
              </a:tabLst>
            </a:pPr>
            <a:r>
              <a:rPr kumimoji="0" lang="en-US" altLang="zh-CN" dirty="0">
                <a:solidFill>
                  <a:prstClr val="black"/>
                </a:solidFill>
              </a:rPr>
              <a:t>										</a:t>
            </a:r>
            <a:endParaRPr kumimoji="0" lang="en-US" altLang="zh-CN" sz="1200" dirty="0">
              <a:solidFill>
                <a:srgbClr val="898989"/>
              </a:solidFill>
              <a:latin typeface="Century Gothic" pitchFamily="18" charset="0"/>
              <a:cs typeface="Century Gothic" pitchFamily="18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0" y="0"/>
            <a:ext cx="1322363" cy="123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290861" y="128900"/>
            <a:ext cx="8562279" cy="569130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rtlCol="0">
            <a:spAutoFit/>
          </a:bodyPr>
          <a:lstStyle/>
          <a:p>
            <a:pPr defTabSz="914110">
              <a:lnSpc>
                <a:spcPts val="4900"/>
              </a:lnSpc>
              <a:tabLst>
                <a:tab pos="482600" algn="l"/>
              </a:tabLst>
            </a:pPr>
            <a:r>
              <a:rPr kumimoji="0" lang="en-US" altLang="zh-CN" sz="1400" dirty="0">
                <a:solidFill>
                  <a:prstClr val="black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	</a:t>
            </a:r>
            <a:r>
              <a:rPr lang="en-US" altLang="ja-JP" sz="28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sz="28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と</a:t>
            </a:r>
            <a:r>
              <a:rPr lang="en-US" altLang="ja-JP" sz="28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Auger</a:t>
            </a:r>
            <a:r>
              <a:rPr lang="ja-JP" altLang="en-US" sz="28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の有意度マップ</a:t>
            </a:r>
            <a:r>
              <a:rPr kumimoji="0" lang="ja-JP" altLang="en-US" sz="2800" dirty="0">
                <a:solidFill>
                  <a:srgbClr val="0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と近傍の銀河（団）</a:t>
            </a:r>
            <a:endParaRPr kumimoji="0" lang="en-US" altLang="zh-CN" sz="2800" dirty="0">
              <a:solidFill>
                <a:srgbClr val="000000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23653" y="6237370"/>
            <a:ext cx="670972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近傍銀河との相関はある？ない？</a:t>
            </a:r>
            <a:r>
              <a:rPr kumimoji="1" lang="en-US" altLang="ja-JP" sz="2000" dirty="0" smtClean="0"/>
              <a:t> =&gt; TA</a:t>
            </a:r>
            <a:r>
              <a:rPr kumimoji="1" lang="ja-JP" altLang="en-US" sz="2000" dirty="0" smtClean="0"/>
              <a:t>拡張計画進行中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653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66FF99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の重要な成果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最高エネルギー宇宙線のエネルギースペクトル</a:t>
            </a:r>
          </a:p>
          <a:p>
            <a:r>
              <a:rPr lang="ja-JP" altLang="en-US" dirty="0" smtClean="0"/>
              <a:t>最高エネルギー</a:t>
            </a:r>
            <a:r>
              <a:rPr kumimoji="1" lang="ja-JP" altLang="en-US" dirty="0" smtClean="0"/>
              <a:t>宇宙線の到来方向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C00000"/>
                </a:solidFill>
              </a:rPr>
              <a:t>最高エネルギー宇宙線の粒子種</a:t>
            </a:r>
            <a:endParaRPr lang="en-US" altLang="ja-JP" dirty="0" smtClean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32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58" y="2756203"/>
            <a:ext cx="4582820" cy="369812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66388" y="986973"/>
            <a:ext cx="4812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粒子によって大気中に</a:t>
            </a:r>
            <a:r>
              <a:rPr kumimoji="1" lang="ja-JP" altLang="en-US" dirty="0" smtClean="0">
                <a:solidFill>
                  <a:srgbClr val="C0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突っ込む深さ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が違う</a:t>
            </a:r>
            <a:endParaRPr kumimoji="1"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深い順に、ニュートリノ、ガンマ線、陽子、鉄</a:t>
            </a: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…</a:t>
            </a:r>
          </a:p>
          <a:p>
            <a:endParaRPr kumimoji="1" lang="en-US" altLang="ja-JP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どの程度深く突っ込んだか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は大気</a:t>
            </a:r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蛍光望遠鏡で観測できる</a:t>
            </a:r>
          </a:p>
          <a:p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2058" y="6403235"/>
            <a:ext cx="287225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陽子もしくは軽い原子核</a:t>
            </a:r>
            <a:r>
              <a:rPr lang="en-US" altLang="ja-JP" dirty="0" smtClean="0"/>
              <a:t>!!</a:t>
            </a:r>
            <a:endParaRPr kumimoji="1" lang="ja-JP" altLang="en-US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0" y="4139967"/>
            <a:ext cx="4340352" cy="2603281"/>
            <a:chOff x="173154" y="4192278"/>
            <a:chExt cx="4340352" cy="2603281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3"/>
            <a:srcRect l="19068" t="30589" r="23352" b="17171"/>
            <a:stretch/>
          </p:blipFill>
          <p:spPr>
            <a:xfrm>
              <a:off x="173154" y="4337400"/>
              <a:ext cx="4340352" cy="221507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1565556" y="6395449"/>
              <a:ext cx="22487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/>
                <a:t>大気の深さ </a:t>
              </a:r>
              <a:r>
                <a:rPr kumimoji="1" lang="en-US" altLang="ja-JP" sz="2000" dirty="0"/>
                <a:t>(g/cm</a:t>
              </a:r>
              <a:r>
                <a:rPr kumimoji="1" lang="en-US" altLang="ja-JP" sz="2000" baseline="30000" dirty="0"/>
                <a:t>2</a:t>
              </a:r>
              <a:r>
                <a:rPr kumimoji="1" lang="en-US" altLang="ja-JP" sz="2000" dirty="0"/>
                <a:t>)</a:t>
              </a:r>
              <a:endParaRPr kumimoji="1" lang="ja-JP" altLang="en-US" sz="20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04310" y="4192278"/>
              <a:ext cx="35295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/>
                <a:t>最大発達深さ</a:t>
              </a:r>
              <a:r>
                <a:rPr lang="en-US" altLang="ja-JP" sz="2000" dirty="0" err="1"/>
                <a:t>X</a:t>
              </a:r>
              <a:r>
                <a:rPr lang="en-US" altLang="ja-JP" sz="2000" baseline="-25000" dirty="0" err="1"/>
                <a:t>max</a:t>
              </a:r>
              <a:r>
                <a:rPr lang="en-US" altLang="ja-JP" sz="2000" dirty="0"/>
                <a:t>      </a:t>
              </a:r>
              <a:r>
                <a:rPr lang="ja-JP" altLang="en-US" sz="2000" dirty="0">
                  <a:solidFill>
                    <a:srgbClr val="0000CC"/>
                  </a:solidFill>
                </a:rPr>
                <a:t>鉄</a:t>
              </a:r>
              <a:r>
                <a:rPr lang="ja-JP" altLang="en-US" sz="2000" dirty="0"/>
                <a:t>　</a:t>
              </a:r>
              <a:r>
                <a:rPr lang="ja-JP" altLang="en-US" sz="2000" dirty="0">
                  <a:solidFill>
                    <a:srgbClr val="FF0000"/>
                  </a:solidFill>
                </a:rPr>
                <a:t>陽子</a:t>
              </a:r>
              <a:endParaRPr kumimoji="1" lang="ja-JP" altLang="en-US" sz="20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3212898" y="4513563"/>
              <a:ext cx="0" cy="324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3752898" y="4477563"/>
              <a:ext cx="0" cy="360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タイトル 1"/>
          <p:cNvSpPr txBox="1">
            <a:spLocks/>
          </p:cNvSpPr>
          <p:nvPr/>
        </p:nvSpPr>
        <p:spPr>
          <a:xfrm>
            <a:off x="629047" y="165559"/>
            <a:ext cx="7886700" cy="647987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80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空気シャワー最大発達深さによる</a:t>
            </a:r>
            <a:r>
              <a:rPr lang="ja-JP" altLang="en-US" sz="280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粒子種</a:t>
            </a:r>
            <a:r>
              <a:rPr lang="ja-JP" altLang="en-US" sz="280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の同定</a:t>
            </a:r>
            <a:endParaRPr lang="ja-JP" altLang="en-US" sz="28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grpSp>
        <p:nvGrpSpPr>
          <p:cNvPr id="17" name="グループ化 18"/>
          <p:cNvGrpSpPr/>
          <p:nvPr/>
        </p:nvGrpSpPr>
        <p:grpSpPr>
          <a:xfrm>
            <a:off x="74550" y="941867"/>
            <a:ext cx="4083796" cy="2889906"/>
            <a:chOff x="-236175" y="1000123"/>
            <a:chExt cx="4557595" cy="3384550"/>
          </a:xfrm>
        </p:grpSpPr>
        <p:sp>
          <p:nvSpPr>
            <p:cNvPr id="18" name="Text Box 47"/>
            <p:cNvSpPr txBox="1">
              <a:spLocks noChangeArrowheads="1"/>
            </p:cNvSpPr>
            <p:nvPr/>
          </p:nvSpPr>
          <p:spPr bwMode="auto">
            <a:xfrm>
              <a:off x="2527789" y="1352550"/>
              <a:ext cx="1793631" cy="3693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800">
                  <a:ea typeface="ＭＳ Ｐゴシック" pitchFamily="50" charset="-128"/>
                </a:rPr>
                <a:t>50 station</a:t>
              </a:r>
              <a:r>
                <a:rPr lang="ja-JP" altLang="en-US" sz="1800">
                  <a:ea typeface="ＭＳ Ｐゴシック" pitchFamily="50" charset="-128"/>
                </a:rPr>
                <a:t>・</a:t>
              </a:r>
              <a:r>
                <a:rPr lang="en-US" altLang="ja-JP" sz="1800">
                  <a:ea typeface="ＭＳ Ｐゴシック" pitchFamily="50" charset="-128"/>
                </a:rPr>
                <a:t>years</a:t>
              </a:r>
              <a:endParaRPr lang="en-US" altLang="ja-JP" sz="1800" baseline="30000">
                <a:ea typeface="ＭＳ Ｐゴシック" pitchFamily="50" charset="-128"/>
              </a:endParaRPr>
            </a:p>
          </p:txBody>
        </p:sp>
        <p:pic>
          <p:nvPicPr>
            <p:cNvPr id="19" name="Picture 48" descr="shower_e_co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36175" y="1000123"/>
              <a:ext cx="4478215" cy="3384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</p:pic>
        <p:sp>
          <p:nvSpPr>
            <p:cNvPr id="20" name="Text Box 49"/>
            <p:cNvSpPr txBox="1">
              <a:spLocks noChangeArrowheads="1"/>
            </p:cNvSpPr>
            <p:nvPr/>
          </p:nvSpPr>
          <p:spPr bwMode="auto">
            <a:xfrm>
              <a:off x="483577" y="1857376"/>
              <a:ext cx="3754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>
                  <a:solidFill>
                    <a:srgbClr val="FFFF00"/>
                  </a:solidFill>
                  <a:latin typeface="Symbol" pitchFamily="18" charset="2"/>
                  <a:ea typeface="ＭＳ Ｐゴシック" pitchFamily="50" charset="-128"/>
                </a:rPr>
                <a:t>g</a:t>
              </a:r>
            </a:p>
          </p:txBody>
        </p:sp>
        <p:sp>
          <p:nvSpPr>
            <p:cNvPr id="21" name="Text Box 50"/>
            <p:cNvSpPr txBox="1">
              <a:spLocks noChangeArrowheads="1"/>
            </p:cNvSpPr>
            <p:nvPr/>
          </p:nvSpPr>
          <p:spPr bwMode="auto">
            <a:xfrm>
              <a:off x="1065336" y="1216025"/>
              <a:ext cx="42935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3600" b="1">
                  <a:solidFill>
                    <a:srgbClr val="FF0000"/>
                  </a:solidFill>
                  <a:ea typeface="ＭＳ Ｐゴシック" pitchFamily="50" charset="-128"/>
                </a:rPr>
                <a:t>ｐ</a:t>
              </a:r>
            </a:p>
          </p:txBody>
        </p:sp>
        <p:sp>
          <p:nvSpPr>
            <p:cNvPr id="22" name="Text Box 51"/>
            <p:cNvSpPr txBox="1">
              <a:spLocks noChangeArrowheads="1"/>
            </p:cNvSpPr>
            <p:nvPr/>
          </p:nvSpPr>
          <p:spPr bwMode="auto">
            <a:xfrm>
              <a:off x="3130062" y="2655888"/>
              <a:ext cx="4251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>
                  <a:latin typeface="Symbol" pitchFamily="18" charset="2"/>
                  <a:ea typeface="ＭＳ Ｐゴシック" pitchFamily="50" charset="-128"/>
                </a:rPr>
                <a:t>n</a:t>
              </a:r>
            </a:p>
          </p:txBody>
        </p:sp>
        <p:sp>
          <p:nvSpPr>
            <p:cNvPr id="23" name="Text Box 52"/>
            <p:cNvSpPr txBox="1">
              <a:spLocks noChangeArrowheads="1"/>
            </p:cNvSpPr>
            <p:nvPr/>
          </p:nvSpPr>
          <p:spPr bwMode="auto">
            <a:xfrm>
              <a:off x="1796562" y="3519488"/>
              <a:ext cx="4251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>
                  <a:latin typeface="Symbol" pitchFamily="18" charset="2"/>
                  <a:ea typeface="ＭＳ Ｐゴシック" pitchFamily="50" charset="-128"/>
                </a:rPr>
                <a:t>n</a:t>
              </a:r>
            </a:p>
          </p:txBody>
        </p:sp>
        <p:sp>
          <p:nvSpPr>
            <p:cNvPr id="24" name="Text Box 53"/>
            <p:cNvSpPr txBox="1">
              <a:spLocks noChangeArrowheads="1"/>
            </p:cNvSpPr>
            <p:nvPr/>
          </p:nvSpPr>
          <p:spPr bwMode="auto">
            <a:xfrm>
              <a:off x="2527789" y="1360489"/>
              <a:ext cx="52565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>
                  <a:solidFill>
                    <a:schemeClr val="accent1"/>
                  </a:solidFill>
                  <a:ea typeface="ＭＳ Ｐゴシック" pitchFamily="50" charset="-128"/>
                </a:rPr>
                <a:t>Fe</a:t>
              </a:r>
            </a:p>
          </p:txBody>
        </p:sp>
        <p:cxnSp>
          <p:nvCxnSpPr>
            <p:cNvPr id="25" name="直線矢印コネクタ 20"/>
            <p:cNvCxnSpPr>
              <a:cxnSpLocks noChangeShapeType="1"/>
            </p:cNvCxnSpPr>
            <p:nvPr/>
          </p:nvCxnSpPr>
          <p:spPr bwMode="auto">
            <a:xfrm rot="5400000">
              <a:off x="596228" y="1942551"/>
              <a:ext cx="2214563" cy="329712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26" name="直線矢印コネクタ 22"/>
            <p:cNvCxnSpPr>
              <a:cxnSpLocks noChangeShapeType="1"/>
            </p:cNvCxnSpPr>
            <p:nvPr/>
          </p:nvCxnSpPr>
          <p:spPr bwMode="auto">
            <a:xfrm rot="5400000">
              <a:off x="1923318" y="1406769"/>
              <a:ext cx="1143000" cy="329712"/>
            </a:xfrm>
            <a:prstGeom prst="straightConnector1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sp>
          <p:nvSpPr>
            <p:cNvPr id="27" name="テキスト ボックス 24"/>
            <p:cNvSpPr txBox="1">
              <a:spLocks noChangeArrowheads="1"/>
            </p:cNvSpPr>
            <p:nvPr/>
          </p:nvSpPr>
          <p:spPr bwMode="auto">
            <a:xfrm>
              <a:off x="2264020" y="2071689"/>
              <a:ext cx="8424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 err="1">
                  <a:solidFill>
                    <a:schemeClr val="accent1"/>
                  </a:solidFill>
                  <a:ea typeface="ＭＳ Ｐゴシック" pitchFamily="50" charset="-128"/>
                </a:rPr>
                <a:t>X</a:t>
              </a:r>
              <a:r>
                <a:rPr lang="en-US" altLang="ja-JP" sz="1600" baseline="-25000" dirty="0" err="1">
                  <a:solidFill>
                    <a:schemeClr val="accent1"/>
                  </a:solidFill>
                  <a:ea typeface="ＭＳ Ｐゴシック" pitchFamily="50" charset="-128"/>
                </a:rPr>
                <a:t>max</a:t>
              </a:r>
              <a:r>
                <a:rPr lang="en-US" altLang="ja-JP" sz="1600" dirty="0">
                  <a:solidFill>
                    <a:schemeClr val="accent1"/>
                  </a:solidFill>
                  <a:ea typeface="ＭＳ Ｐゴシック" pitchFamily="50" charset="-128"/>
                </a:rPr>
                <a:t>(Fe)</a:t>
              </a:r>
              <a:endParaRPr lang="ja-JP" altLang="en-US" sz="1600" dirty="0">
                <a:solidFill>
                  <a:schemeClr val="accent1"/>
                </a:solidFill>
                <a:ea typeface="ＭＳ Ｐゴシック" pitchFamily="50" charset="-128"/>
              </a:endParaRPr>
            </a:p>
          </p:txBody>
        </p:sp>
        <p:sp>
          <p:nvSpPr>
            <p:cNvPr id="28" name="正方形/長方形 25"/>
            <p:cNvSpPr>
              <a:spLocks noChangeArrowheads="1"/>
            </p:cNvSpPr>
            <p:nvPr/>
          </p:nvSpPr>
          <p:spPr bwMode="auto">
            <a:xfrm>
              <a:off x="1406770" y="3143250"/>
              <a:ext cx="76639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FF0000"/>
                  </a:solidFill>
                  <a:ea typeface="ＭＳ Ｐゴシック" pitchFamily="50" charset="-128"/>
                </a:rPr>
                <a:t>X</a:t>
              </a:r>
              <a:r>
                <a:rPr lang="en-US" altLang="ja-JP" sz="1600" baseline="-25000">
                  <a:solidFill>
                    <a:srgbClr val="FF0000"/>
                  </a:solidFill>
                  <a:ea typeface="ＭＳ Ｐゴシック" pitchFamily="50" charset="-128"/>
                </a:rPr>
                <a:t>max</a:t>
              </a:r>
              <a:r>
                <a:rPr lang="en-US" altLang="ja-JP" sz="1600">
                  <a:solidFill>
                    <a:srgbClr val="FF0000"/>
                  </a:solidFill>
                  <a:ea typeface="ＭＳ Ｐゴシック" pitchFamily="50" charset="-128"/>
                </a:rPr>
                <a:t>(p)</a:t>
              </a:r>
              <a:endParaRPr lang="ja-JP" altLang="en-US" sz="1600">
                <a:solidFill>
                  <a:srgbClr val="FF0000"/>
                </a:solidFill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1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なんで</a:t>
            </a:r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10</a:t>
            </a:r>
            <a:r>
              <a:rPr kumimoji="1" lang="en-US" altLang="ja-JP" baseline="300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</a:t>
            </a:r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eV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なんだろう？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7369" y="1809633"/>
            <a:ext cx="83728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ja-JP" altLang="en-US" sz="2800" dirty="0" smtClean="0"/>
              <a:t>観測されている最高</a:t>
            </a:r>
            <a:r>
              <a:rPr kumimoji="1" lang="ja-JP" altLang="en-US" sz="2800" smtClean="0"/>
              <a:t>エネルギー（技術的最先端）</a:t>
            </a:r>
            <a:endParaRPr kumimoji="1" lang="en-US" altLang="ja-JP" sz="2800" dirty="0" smtClean="0"/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2800" dirty="0" smtClean="0"/>
              <a:t>既知の天体の加速限界エネルギー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err="1" smtClean="0"/>
              <a:t>Hilas</a:t>
            </a:r>
            <a:r>
              <a:rPr kumimoji="1" lang="en-US" altLang="ja-JP" sz="2800" dirty="0" smtClean="0"/>
              <a:t> plot)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2800" dirty="0" smtClean="0"/>
              <a:t>GZK</a:t>
            </a:r>
            <a:r>
              <a:rPr lang="ja-JP" altLang="en-US" sz="2800" dirty="0" smtClean="0"/>
              <a:t>効果（</a:t>
            </a:r>
            <a:r>
              <a:rPr lang="en-US" altLang="ja-JP" sz="2800" dirty="0" smtClean="0"/>
              <a:t>CMB</a:t>
            </a:r>
            <a:r>
              <a:rPr lang="ja-JP" altLang="en-US" sz="2800" dirty="0" smtClean="0"/>
              <a:t>との衝突）が現れるエネルギー</a:t>
            </a:r>
            <a:endParaRPr lang="en-US" altLang="ja-JP" sz="2800" dirty="0" smtClean="0"/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2800" dirty="0" smtClean="0"/>
              <a:t>宇宙磁場内を直進できるエネルギー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2601" t="21003" r="50192" b="27033"/>
          <a:stretch/>
        </p:blipFill>
        <p:spPr>
          <a:xfrm>
            <a:off x="229423" y="4732369"/>
            <a:ext cx="2531591" cy="19891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6559" t="20683" r="28324" b="12964"/>
          <a:stretch/>
        </p:blipFill>
        <p:spPr>
          <a:xfrm>
            <a:off x="2719659" y="3648092"/>
            <a:ext cx="2314373" cy="1914508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5201843" y="3555511"/>
            <a:ext cx="3612748" cy="1203144"/>
            <a:chOff x="1938966" y="3617444"/>
            <a:chExt cx="5026262" cy="18811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/>
            <a:srcRect l="8569" t="46170" r="36392" b="23590"/>
            <a:stretch/>
          </p:blipFill>
          <p:spPr>
            <a:xfrm>
              <a:off x="1938966" y="3891688"/>
              <a:ext cx="4649119" cy="143663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324559" y="4186410"/>
              <a:ext cx="5437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00CC"/>
                  </a:solidFill>
                </a:rPr>
                <a:t>陽子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99759" y="5190767"/>
              <a:ext cx="468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00CC"/>
                  </a:solidFill>
                </a:rPr>
                <a:t>陽子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570159" y="4801967"/>
              <a:ext cx="648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8000"/>
                  </a:solidFill>
                </a:rPr>
                <a:t>中性子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2106550" y="4648078"/>
                  <a:ext cx="125867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</a:rPr>
                    <a:t>E </a:t>
                  </a:r>
                  <a14:m>
                    <m:oMath xmlns:m="http://schemas.openxmlformats.org/officeDocument/2006/math"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altLang="ja-JP" dirty="0">
                      <a:solidFill>
                        <a:srgbClr val="0000CC"/>
                      </a:solidFill>
                    </a:rPr>
                    <a:t>10</a:t>
                  </a:r>
                  <a:r>
                    <a:rPr lang="en-US" altLang="ja-JP" baseline="30000" dirty="0">
                      <a:solidFill>
                        <a:srgbClr val="0000CC"/>
                      </a:solidFill>
                    </a:rPr>
                    <a:t>20</a:t>
                  </a:r>
                  <a:r>
                    <a:rPr lang="en-US" altLang="ja-JP" dirty="0">
                      <a:solidFill>
                        <a:prstClr val="black"/>
                      </a:solidFill>
                    </a:rPr>
                    <a:t> eV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550" y="4648078"/>
                  <a:ext cx="125867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405" t="-12821" r="-45270" b="-9487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3261961" y="3617444"/>
                  <a:ext cx="1359731" cy="39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ja-JP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altLang="ja-JP" dirty="0">
                      <a:solidFill>
                        <a:srgbClr val="FF00FF"/>
                      </a:solidFill>
                    </a:rPr>
                    <a:t>10</a:t>
                  </a:r>
                  <a:r>
                    <a:rPr lang="en-US" altLang="ja-JP" baseline="30000" dirty="0">
                      <a:solidFill>
                        <a:srgbClr val="FF00FF"/>
                      </a:solidFill>
                    </a:rPr>
                    <a:t>-3</a:t>
                  </a:r>
                  <a:r>
                    <a:rPr lang="en-US" altLang="ja-JP" dirty="0">
                      <a:solidFill>
                        <a:prstClr val="black"/>
                      </a:solidFill>
                    </a:rPr>
                    <a:t> eV</a:t>
                  </a:r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テキスト ボックス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1961" y="3617444"/>
                  <a:ext cx="1359731" cy="39151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9756" r="-43478" b="-8780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25717" r="46454" b="47508"/>
            <a:stretch/>
          </p:blipFill>
          <p:spPr>
            <a:xfrm>
              <a:off x="3365228" y="3617444"/>
              <a:ext cx="3600000" cy="1836000"/>
            </a:xfrm>
            <a:prstGeom prst="rect">
              <a:avLst/>
            </a:prstGeom>
          </p:spPr>
        </p:pic>
      </p:grpSp>
      <p:grpSp>
        <p:nvGrpSpPr>
          <p:cNvPr id="15" name="図形グループ 14"/>
          <p:cNvGrpSpPr/>
          <p:nvPr/>
        </p:nvGrpSpPr>
        <p:grpSpPr>
          <a:xfrm>
            <a:off x="5076056" y="4880969"/>
            <a:ext cx="2932448" cy="1932407"/>
            <a:chOff x="5076056" y="4078899"/>
            <a:chExt cx="4067944" cy="2734477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4117968"/>
              <a:ext cx="4067944" cy="269540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104410" y="4078899"/>
              <a:ext cx="28600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smtClean="0"/>
                <a:t>銀河系の中での宇宙線陽子の運動</a:t>
              </a:r>
              <a:endParaRPr kumimoji="1" lang="ja-JP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1234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のふたつの拡張計画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低エネルギーへの拡張（</a:t>
            </a:r>
            <a:r>
              <a:rPr lang="en-US" altLang="ja-JP" dirty="0" smtClean="0"/>
              <a:t>TALE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dirty="0" smtClean="0"/>
              <a:t>最高エネルギーの面積拡張（</a:t>
            </a:r>
            <a:r>
              <a:rPr lang="en-US" altLang="ja-JP" dirty="0" smtClean="0"/>
              <a:t>TAx4</a:t>
            </a:r>
            <a:r>
              <a:rPr lang="ja-JP" altLang="en-US" dirty="0" smtClean="0"/>
              <a:t>）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2377" y="6399895"/>
            <a:ext cx="3086100" cy="365125"/>
          </a:xfrm>
          <a:noFill/>
        </p:spPr>
        <p:txBody>
          <a:bodyPr/>
          <a:lstStyle/>
          <a:p>
            <a:fld id="{B68EFD07-922D-4494-A58F-B616C9E667D5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5314" name="Rectangle 3"/>
          <p:cNvSpPr txBox="1">
            <a:spLocks noGrp="1" noChangeArrowheads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373BC2-0E7D-443B-AB2C-C2D67B3DA1E7}" type="slidenum">
              <a:rPr kumimoji="0" lang="en-US" altLang="ja-JP" sz="1200">
                <a:solidFill>
                  <a:prstClr val="black"/>
                </a:solidFill>
              </a:rPr>
              <a:pPr algn="r"/>
              <a:t>35</a:t>
            </a:fld>
            <a:endParaRPr kumimoji="0" lang="en-US" altLang="ja-JP" sz="1200">
              <a:solidFill>
                <a:prstClr val="black"/>
              </a:solidFill>
            </a:endParaRPr>
          </a:p>
        </p:txBody>
      </p:sp>
      <p:sp>
        <p:nvSpPr>
          <p:cNvPr id="525315" name="Rectangle 3"/>
          <p:cNvSpPr txBox="1">
            <a:spLocks noGrp="1" noChangeArrowheads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34F7391-1B03-4249-9C21-184BC5C551DB}" type="slidenum">
              <a:rPr kumimoji="0" lang="en-US" altLang="ja-JP" sz="1200">
                <a:solidFill>
                  <a:prstClr val="black"/>
                </a:solidFill>
              </a:rPr>
              <a:pPr algn="r"/>
              <a:t>35</a:t>
            </a:fld>
            <a:endParaRPr kumimoji="0" lang="en-US" altLang="ja-JP" sz="1200">
              <a:solidFill>
                <a:prstClr val="black"/>
              </a:solidFill>
            </a:endParaRPr>
          </a:p>
        </p:txBody>
      </p:sp>
      <p:sp>
        <p:nvSpPr>
          <p:cNvPr id="525316" name="スライド番号プレースホルダ 2"/>
          <p:cNvSpPr txBox="1">
            <a:spLocks noGrp="1"/>
          </p:cNvSpPr>
          <p:nvPr/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174527-BF00-40B1-A654-DE4854037E2E}" type="slidenum">
              <a:rPr kumimoji="0" lang="en-US" altLang="ja-JP" sz="1200">
                <a:solidFill>
                  <a:prstClr val="black"/>
                </a:solidFill>
              </a:rPr>
              <a:pPr algn="r"/>
              <a:t>35</a:t>
            </a:fld>
            <a:endParaRPr kumimoji="0" lang="en-US" altLang="ja-JP" sz="1200">
              <a:solidFill>
                <a:prstClr val="black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3415" y="213518"/>
            <a:ext cx="7743793" cy="6586541"/>
            <a:chOff x="225" y="171"/>
            <a:chExt cx="5283" cy="4149"/>
          </a:xfrm>
        </p:grpSpPr>
        <p:pic>
          <p:nvPicPr>
            <p:cNvPr id="525335" name="Picture 3" descr="エネルギー分布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171"/>
              <a:ext cx="5273" cy="3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5336" name="Text Box 4"/>
            <p:cNvSpPr txBox="1">
              <a:spLocks noChangeArrowheads="1"/>
            </p:cNvSpPr>
            <p:nvPr/>
          </p:nvSpPr>
          <p:spPr bwMode="auto">
            <a:xfrm>
              <a:off x="4209" y="2126"/>
              <a:ext cx="1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en-US" sz="16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525337" name="Text Box 5"/>
            <p:cNvSpPr txBox="1">
              <a:spLocks noChangeArrowheads="1"/>
            </p:cNvSpPr>
            <p:nvPr/>
          </p:nvSpPr>
          <p:spPr bwMode="auto">
            <a:xfrm>
              <a:off x="2096" y="2904"/>
              <a:ext cx="1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en-US" sz="16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525338" name="Text Box 6"/>
            <p:cNvSpPr txBox="1">
              <a:spLocks noChangeArrowheads="1"/>
            </p:cNvSpPr>
            <p:nvPr/>
          </p:nvSpPr>
          <p:spPr bwMode="auto">
            <a:xfrm>
              <a:off x="3607" y="1374"/>
              <a:ext cx="1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en-US" sz="16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525339" name="Text Box 7"/>
            <p:cNvSpPr txBox="1">
              <a:spLocks noChangeArrowheads="1"/>
            </p:cNvSpPr>
            <p:nvPr/>
          </p:nvSpPr>
          <p:spPr bwMode="auto">
            <a:xfrm>
              <a:off x="1372" y="1576"/>
              <a:ext cx="1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ja-JP" altLang="en-US" sz="16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525343" name="Text Box 11"/>
            <p:cNvSpPr txBox="1">
              <a:spLocks noChangeArrowheads="1"/>
            </p:cNvSpPr>
            <p:nvPr/>
          </p:nvSpPr>
          <p:spPr bwMode="auto">
            <a:xfrm rot="16200000">
              <a:off x="99" y="2072"/>
              <a:ext cx="767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b="1" dirty="0">
                  <a:solidFill>
                    <a:srgbClr val="0000FF"/>
                  </a:solidFill>
                  <a:latin typeface="Times New Roman" pitchFamily="18" charset="0"/>
                </a:rPr>
                <a:t>観測頻度</a:t>
              </a:r>
            </a:p>
          </p:txBody>
        </p:sp>
        <p:sp>
          <p:nvSpPr>
            <p:cNvPr id="525344" name="Text Box 12"/>
            <p:cNvSpPr txBox="1">
              <a:spLocks noChangeArrowheads="1"/>
            </p:cNvSpPr>
            <p:nvPr/>
          </p:nvSpPr>
          <p:spPr bwMode="auto">
            <a:xfrm>
              <a:off x="2681" y="4068"/>
              <a:ext cx="224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2000" b="1" dirty="0">
                  <a:solidFill>
                    <a:srgbClr val="0000FF"/>
                  </a:solidFill>
                  <a:latin typeface="Times New Roman" pitchFamily="18" charset="0"/>
                </a:rPr>
                <a:t>エネルギー（電子ボルト）</a:t>
              </a:r>
            </a:p>
          </p:txBody>
        </p:sp>
        <p:sp>
          <p:nvSpPr>
            <p:cNvPr id="525350" name="Text Box 15"/>
            <p:cNvSpPr txBox="1">
              <a:spLocks noChangeArrowheads="1"/>
            </p:cNvSpPr>
            <p:nvPr/>
          </p:nvSpPr>
          <p:spPr bwMode="auto">
            <a:xfrm>
              <a:off x="2449" y="3354"/>
              <a:ext cx="13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ja-JP" altLang="en-US" sz="1600">
                <a:solidFill>
                  <a:srgbClr val="00FF00"/>
                </a:solidFill>
                <a:latin typeface="ＭＳ Ｐゴシック" charset="-128"/>
              </a:endParaRPr>
            </a:p>
          </p:txBody>
        </p:sp>
        <p:sp>
          <p:nvSpPr>
            <p:cNvPr id="525346" name="Text Box 16"/>
            <p:cNvSpPr txBox="1">
              <a:spLocks noChangeArrowheads="1"/>
            </p:cNvSpPr>
            <p:nvPr/>
          </p:nvSpPr>
          <p:spPr bwMode="auto">
            <a:xfrm>
              <a:off x="1943" y="189"/>
              <a:ext cx="3565" cy="337"/>
            </a:xfrm>
            <a:prstGeom prst="rect">
              <a:avLst/>
            </a:prstGeom>
            <a:gradFill rotWithShape="1">
              <a:gsLst>
                <a:gs pos="0">
                  <a:srgbClr val="080821"/>
                </a:gs>
                <a:gs pos="50000">
                  <a:srgbClr val="3333CC"/>
                </a:gs>
                <a:gs pos="100000">
                  <a:srgbClr val="08082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square" bIns="118800" anchor="ctr" anchorCtr="1">
              <a:spAutoFit/>
            </a:bodyPr>
            <a:lstStyle/>
            <a:p>
              <a:pPr algn="ctr"/>
              <a:r>
                <a:rPr lang="ja-JP" altLang="en-US" sz="2400" i="1" dirty="0">
                  <a:solidFill>
                    <a:prstClr val="white"/>
                  </a:solidFill>
                  <a:latin typeface="Times New Roman" pitchFamily="18" charset="0"/>
                </a:rPr>
                <a:t>宇宙線のエネルギーと観測頻度</a:t>
              </a:r>
              <a:endParaRPr lang="en-US" altLang="ja-JP" sz="2400" i="1" dirty="0">
                <a:solidFill>
                  <a:prstClr val="white"/>
                </a:solidFill>
                <a:latin typeface="ＭＳ Ｐゴシック" charset="-128"/>
              </a:endParaRPr>
            </a:p>
          </p:txBody>
        </p:sp>
      </p:grpSp>
      <p:cxnSp>
        <p:nvCxnSpPr>
          <p:cNvPr id="33" name="直線コネクタ 32"/>
          <p:cNvCxnSpPr/>
          <p:nvPr/>
        </p:nvCxnSpPr>
        <p:spPr>
          <a:xfrm rot="5400000" flipH="1" flipV="1">
            <a:off x="2697427" y="3829734"/>
            <a:ext cx="4357718" cy="71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左矢印 34"/>
          <p:cNvSpPr/>
          <p:nvPr/>
        </p:nvSpPr>
        <p:spPr>
          <a:xfrm>
            <a:off x="4245427" y="1829470"/>
            <a:ext cx="621218" cy="2703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092715" y="1250437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銀河系内超新星爆発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による加速？</a:t>
            </a:r>
          </a:p>
        </p:txBody>
      </p:sp>
      <p:sp>
        <p:nvSpPr>
          <p:cNvPr id="37" name="左矢印 36"/>
          <p:cNvSpPr/>
          <p:nvPr/>
        </p:nvSpPr>
        <p:spPr>
          <a:xfrm>
            <a:off x="5505427" y="2543850"/>
            <a:ext cx="549780" cy="270318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965507" y="20323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0000FF"/>
                </a:solidFill>
              </a:rPr>
              <a:t>銀河宇宙線？</a:t>
            </a:r>
          </a:p>
        </p:txBody>
      </p:sp>
      <p:sp>
        <p:nvSpPr>
          <p:cNvPr id="39" name="右矢印 38"/>
          <p:cNvSpPr/>
          <p:nvPr/>
        </p:nvSpPr>
        <p:spPr>
          <a:xfrm>
            <a:off x="6261427" y="3043916"/>
            <a:ext cx="621218" cy="270318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04248" y="2636912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0000FF"/>
                </a:solidFill>
              </a:rPr>
              <a:t>銀河系外成分？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389443" y="5992824"/>
            <a:ext cx="85792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~10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15</a:t>
            </a:r>
            <a:endParaRPr lang="ja-JP" alt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045627" y="2320416"/>
            <a:ext cx="216024" cy="3816424"/>
          </a:xfrm>
          <a:prstGeom prst="rect">
            <a:avLst/>
          </a:prstGeom>
          <a:solidFill>
            <a:schemeClr val="bg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69427" y="5983544"/>
            <a:ext cx="14558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10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17</a:t>
            </a:r>
            <a:r>
              <a:rPr lang="ja-JP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</a:rPr>
              <a:t>- 10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18</a:t>
            </a:r>
            <a:endParaRPr lang="ja-JP" alt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837715" y="5992824"/>
            <a:ext cx="7040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20</a:t>
            </a:r>
            <a:endParaRPr lang="ja-JP" altLang="en-US" sz="2400" b="1" baseline="30000" dirty="0">
              <a:solidFill>
                <a:srgbClr val="FF0000"/>
              </a:solidFill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7125747" y="4840696"/>
            <a:ext cx="0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333659" y="4192624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最高エネルギー</a:t>
            </a:r>
            <a:endParaRPr lang="en-US" altLang="ja-JP" b="1" dirty="0">
              <a:solidFill>
                <a:srgbClr val="FF0000"/>
              </a:solidFill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宇宙線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45427" y="4056744"/>
            <a:ext cx="65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Knee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4693036" y="3529924"/>
            <a:ext cx="341235" cy="537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059228" y="5212013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2</a:t>
            </a:r>
            <a:r>
              <a:rPr lang="en-US" altLang="ja-JP" baseline="30000" dirty="0">
                <a:solidFill>
                  <a:prstClr val="black"/>
                </a:solidFill>
              </a:rPr>
              <a:t>nd</a:t>
            </a:r>
            <a:r>
              <a:rPr lang="en-US" altLang="ja-JP" dirty="0">
                <a:solidFill>
                  <a:prstClr val="black"/>
                </a:solidFill>
              </a:rPr>
              <a:t> knee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5559025" y="4702129"/>
            <a:ext cx="504788" cy="509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031148" y="3636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91" t="21654" r="24360" b="6398"/>
          <a:stretch>
            <a:fillRect/>
          </a:stretch>
        </p:blipFill>
        <p:spPr bwMode="auto">
          <a:xfrm>
            <a:off x="1715083" y="3523203"/>
            <a:ext cx="2256828" cy="235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正方形/長方形 43"/>
          <p:cNvSpPr/>
          <p:nvPr/>
        </p:nvSpPr>
        <p:spPr>
          <a:xfrm>
            <a:off x="2405494" y="4072230"/>
            <a:ext cx="183850" cy="75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537863" y="4184127"/>
            <a:ext cx="140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prstClr val="black"/>
                </a:solidFill>
              </a:rPr>
              <a:t>4</a:t>
            </a:r>
            <a:r>
              <a:rPr lang="ja-JP" altLang="en-US" sz="1200" b="1" dirty="0">
                <a:solidFill>
                  <a:prstClr val="black"/>
                </a:solidFill>
              </a:rPr>
              <a:t>万</a:t>
            </a:r>
            <a:r>
              <a:rPr lang="en-US" altLang="ja-JP" sz="1200" b="1" dirty="0">
                <a:solidFill>
                  <a:prstClr val="black"/>
                </a:solidFill>
              </a:rPr>
              <a:t>5</a:t>
            </a:r>
            <a:r>
              <a:rPr lang="ja-JP" altLang="en-US" sz="1200" b="1" dirty="0">
                <a:solidFill>
                  <a:prstClr val="black"/>
                </a:solidFill>
              </a:rPr>
              <a:t>千光年</a:t>
            </a: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1859080" y="4480546"/>
            <a:ext cx="1008000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3"/>
          <p:cNvSpPr txBox="1">
            <a:spLocks/>
          </p:cNvSpPr>
          <p:nvPr/>
        </p:nvSpPr>
        <p:spPr>
          <a:xfrm>
            <a:off x="2077229" y="99114"/>
            <a:ext cx="6781257" cy="715927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エネルギースペクトル再考</a:t>
            </a:r>
            <a:endParaRPr 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529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9714" y="345210"/>
            <a:ext cx="7198976" cy="62630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kumimoji="1"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低エネルギー拡張（</a:t>
            </a:r>
            <a:r>
              <a:rPr kumimoji="1"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TALE)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2334" y="1198029"/>
            <a:ext cx="6055180" cy="1771751"/>
          </a:xfrm>
        </p:spPr>
        <p:txBody>
          <a:bodyPr>
            <a:normAutofit fontScale="70000" lnSpcReduction="20000"/>
          </a:bodyPr>
          <a:lstStyle/>
          <a:p>
            <a:r>
              <a:rPr lang="ja-JP" altLang="en-US" dirty="0"/>
              <a:t>銀河系宇宙線から銀河系外宇宙線へ</a:t>
            </a:r>
            <a:r>
              <a:rPr lang="ja-JP" altLang="en-US"/>
              <a:t>の</a:t>
            </a:r>
            <a:r>
              <a:rPr lang="ja-JP" altLang="en-US" smtClean="0"/>
              <a:t>遷移を観測</a:t>
            </a:r>
            <a:endParaRPr lang="en-US" altLang="ja-JP" dirty="0"/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TALE</a:t>
            </a:r>
            <a:r>
              <a:rPr kumimoji="1" lang="ja-JP" altLang="en-US" dirty="0">
                <a:solidFill>
                  <a:srgbClr val="FF0000"/>
                </a:solidFill>
              </a:rPr>
              <a:t>望遠鏡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kumimoji="1" lang="en-US" altLang="ja-JP" dirty="0">
                <a:solidFill>
                  <a:srgbClr val="FF0000"/>
                </a:solidFill>
              </a:rPr>
              <a:t>FD)</a:t>
            </a:r>
            <a:r>
              <a:rPr kumimoji="1" lang="ja-JP" altLang="en-US" dirty="0"/>
              <a:t>：</a:t>
            </a:r>
            <a:r>
              <a:rPr kumimoji="1" lang="en-US" altLang="ja-JP" dirty="0"/>
              <a:t>1</a:t>
            </a:r>
            <a:r>
              <a:rPr kumimoji="1" lang="ja-JP" altLang="en-US" dirty="0"/>
              <a:t>ステーション稼働中</a:t>
            </a:r>
            <a:endParaRPr kumimoji="1" lang="en-US" altLang="ja-JP" dirty="0"/>
          </a:p>
          <a:p>
            <a:pPr lvl="1"/>
            <a:r>
              <a:rPr kumimoji="1" lang="en-US" altLang="ja-JP" dirty="0">
                <a:solidFill>
                  <a:srgbClr val="0000CC"/>
                </a:solidFill>
              </a:rPr>
              <a:t>TALE</a:t>
            </a:r>
            <a:r>
              <a:rPr kumimoji="1" lang="ja-JP" altLang="en-US" dirty="0">
                <a:solidFill>
                  <a:srgbClr val="0000CC"/>
                </a:solidFill>
              </a:rPr>
              <a:t>地表検出器</a:t>
            </a:r>
            <a:r>
              <a:rPr lang="en-US" altLang="ja-JP" dirty="0">
                <a:solidFill>
                  <a:srgbClr val="0000CC"/>
                </a:solidFill>
              </a:rPr>
              <a:t>(SD)</a:t>
            </a:r>
            <a:r>
              <a:rPr lang="ja-JP" altLang="en-US" dirty="0"/>
              <a:t>：</a:t>
            </a:r>
            <a:endParaRPr lang="en-US" altLang="ja-JP" dirty="0"/>
          </a:p>
          <a:p>
            <a:pPr lvl="2"/>
            <a:r>
              <a:rPr lang="en-US" altLang="ja-JP" dirty="0"/>
              <a:t>TA</a:t>
            </a:r>
            <a:r>
              <a:rPr lang="ja-JP" altLang="en-US" dirty="0"/>
              <a:t>と同じ</a:t>
            </a:r>
            <a:r>
              <a:rPr lang="ja-JP" altLang="en-US" u="sng" dirty="0"/>
              <a:t>シンチレータ</a:t>
            </a:r>
            <a:r>
              <a:rPr lang="ja-JP" altLang="en-US" u="sng" dirty="0" smtClean="0"/>
              <a:t>検出器</a:t>
            </a:r>
            <a:r>
              <a:rPr lang="ja-JP" altLang="en-US" dirty="0" smtClean="0"/>
              <a:t>を</a:t>
            </a:r>
            <a:r>
              <a:rPr lang="ja-JP" altLang="en-US" b="1" dirty="0" smtClean="0">
                <a:solidFill>
                  <a:srgbClr val="0000CC"/>
                </a:solidFill>
              </a:rPr>
              <a:t>約</a:t>
            </a:r>
            <a:r>
              <a:rPr lang="en-US" altLang="ja-JP" b="1" dirty="0">
                <a:solidFill>
                  <a:srgbClr val="0000CC"/>
                </a:solidFill>
              </a:rPr>
              <a:t>100</a:t>
            </a:r>
            <a:r>
              <a:rPr lang="ja-JP" altLang="en-US" b="1" dirty="0" smtClean="0">
                <a:solidFill>
                  <a:srgbClr val="0000CC"/>
                </a:solidFill>
              </a:rPr>
              <a:t>台使用</a:t>
            </a:r>
            <a:endParaRPr lang="en-US" altLang="ja-JP" b="1" dirty="0">
              <a:solidFill>
                <a:srgbClr val="0000CC"/>
              </a:solidFill>
            </a:endParaRPr>
          </a:p>
          <a:p>
            <a:pPr lvl="2"/>
            <a:r>
              <a:rPr lang="ja-JP" altLang="en-US" dirty="0"/>
              <a:t>地表検出器</a:t>
            </a:r>
            <a:r>
              <a:rPr kumimoji="1" lang="ja-JP" altLang="en-US" dirty="0"/>
              <a:t>をくわえた望遠鏡データ ⇒ </a:t>
            </a:r>
            <a:r>
              <a:rPr kumimoji="1" lang="ja-JP" altLang="en-US" b="1" dirty="0">
                <a:solidFill>
                  <a:srgbClr val="0000CC"/>
                </a:solidFill>
              </a:rPr>
              <a:t>精度よく粒子同定</a:t>
            </a:r>
            <a:endParaRPr kumimoji="1" lang="en-US" altLang="ja-JP" b="1" dirty="0">
              <a:solidFill>
                <a:srgbClr val="0000CC"/>
              </a:solidFill>
            </a:endParaRPr>
          </a:p>
          <a:p>
            <a:pPr lvl="2"/>
            <a:r>
              <a:rPr lang="ja-JP" altLang="en-US" dirty="0"/>
              <a:t>スペクトルの折れ曲がりと粒子の変化の関係を研究</a:t>
            </a:r>
            <a:endParaRPr lang="en-US" altLang="ja-JP" dirty="0"/>
          </a:p>
          <a:p>
            <a:pPr lvl="2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2E98-0284-4B14-A75C-2738189996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3103029"/>
            <a:ext cx="6336283" cy="321804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6024" y="1296000"/>
            <a:ext cx="2856462" cy="191443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6349093" y="1807029"/>
            <a:ext cx="1028700" cy="544285"/>
          </a:xfrm>
          <a:prstGeom prst="ellipse">
            <a:avLst/>
          </a:prstGeom>
          <a:solidFill>
            <a:schemeClr val="accent1">
              <a:alpha val="2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85367" y="2871883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CC"/>
                </a:solidFill>
              </a:rPr>
              <a:t>10</a:t>
            </a:r>
            <a:r>
              <a:rPr lang="en-US" altLang="ja-JP" sz="1600" baseline="30000" dirty="0">
                <a:solidFill>
                  <a:srgbClr val="0000CC"/>
                </a:solidFill>
              </a:rPr>
              <a:t>16</a:t>
            </a:r>
            <a:r>
              <a:rPr lang="en-US" altLang="ja-JP" sz="1600" dirty="0">
                <a:solidFill>
                  <a:srgbClr val="0000CC"/>
                </a:solidFill>
              </a:rPr>
              <a:t>  10</a:t>
            </a:r>
            <a:r>
              <a:rPr lang="en-US" altLang="ja-JP" sz="1600" baseline="30000" dirty="0">
                <a:solidFill>
                  <a:srgbClr val="0000CC"/>
                </a:solidFill>
              </a:rPr>
              <a:t>17</a:t>
            </a:r>
            <a:r>
              <a:rPr lang="en-US" altLang="ja-JP" sz="1600" dirty="0">
                <a:solidFill>
                  <a:srgbClr val="0000CC"/>
                </a:solidFill>
              </a:rPr>
              <a:t> </a:t>
            </a:r>
            <a:endParaRPr lang="ja-JP" altLang="en-US" sz="1600" dirty="0">
              <a:solidFill>
                <a:srgbClr val="0000CC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596515" y="3478530"/>
            <a:ext cx="352425" cy="32004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4474423"/>
            <a:ext cx="2142329" cy="1921470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  <p:cxnSp>
        <p:nvCxnSpPr>
          <p:cNvPr id="16" name="直線コネクタ 15"/>
          <p:cNvCxnSpPr/>
          <p:nvPr/>
        </p:nvCxnSpPr>
        <p:spPr>
          <a:xfrm flipH="1">
            <a:off x="285750" y="3478530"/>
            <a:ext cx="2310765" cy="973727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2428079" y="3819466"/>
            <a:ext cx="520861" cy="2576427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57049" y="6066096"/>
            <a:ext cx="180049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FF"/>
                </a:solidFill>
              </a:rPr>
              <a:t>NICHE</a:t>
            </a:r>
            <a:r>
              <a:rPr lang="ja-JP" altLang="en-US" dirty="0">
                <a:solidFill>
                  <a:srgbClr val="FF00FF"/>
                </a:solidFill>
              </a:rPr>
              <a:t>計画中</a:t>
            </a:r>
            <a:endParaRPr lang="en-US" altLang="ja-JP" dirty="0">
              <a:solidFill>
                <a:srgbClr val="FF00FF"/>
              </a:solidFill>
            </a:endParaRPr>
          </a:p>
          <a:p>
            <a:pPr algn="ctr"/>
            <a:r>
              <a:rPr lang="ja-JP" altLang="en-US" sz="1400" dirty="0">
                <a:solidFill>
                  <a:srgbClr val="FF00FF"/>
                </a:solidFill>
              </a:rPr>
              <a:t>チェレンコフ</a:t>
            </a:r>
            <a:r>
              <a:rPr lang="ja-JP" altLang="en-US" sz="1400" dirty="0" smtClean="0">
                <a:solidFill>
                  <a:srgbClr val="FF00FF"/>
                </a:solidFill>
              </a:rPr>
              <a:t>検出器</a:t>
            </a:r>
            <a:endParaRPr lang="en-US" altLang="ja-JP" sz="1400" dirty="0">
              <a:solidFill>
                <a:srgbClr val="FF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96515" y="6362520"/>
            <a:ext cx="4895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TALE</a:t>
            </a:r>
            <a:r>
              <a:rPr lang="ja-JP" altLang="en-US" dirty="0">
                <a:solidFill>
                  <a:prstClr val="black"/>
                </a:solidFill>
              </a:rPr>
              <a:t>と</a:t>
            </a:r>
            <a:r>
              <a:rPr lang="en-US" altLang="ja-JP" dirty="0">
                <a:solidFill>
                  <a:prstClr val="black"/>
                </a:solidFill>
              </a:rPr>
              <a:t>NICHE</a:t>
            </a:r>
            <a:r>
              <a:rPr lang="ja-JP" altLang="en-US" dirty="0">
                <a:solidFill>
                  <a:prstClr val="black"/>
                </a:solidFill>
              </a:rPr>
              <a:t>で</a:t>
            </a:r>
            <a:r>
              <a:rPr lang="en-US" altLang="ja-JP" dirty="0">
                <a:solidFill>
                  <a:prstClr val="black"/>
                </a:solidFill>
              </a:rPr>
              <a:t>~10</a:t>
            </a:r>
            <a:r>
              <a:rPr lang="en-US" altLang="ja-JP" baseline="30000" dirty="0">
                <a:solidFill>
                  <a:prstClr val="black"/>
                </a:solidFill>
              </a:rPr>
              <a:t>15</a:t>
            </a:r>
            <a:r>
              <a:rPr lang="en-US" altLang="ja-JP" dirty="0">
                <a:solidFill>
                  <a:prstClr val="black"/>
                </a:solidFill>
              </a:rPr>
              <a:t> eV</a:t>
            </a:r>
            <a:r>
              <a:rPr lang="ja-JP" altLang="en-US" dirty="0">
                <a:solidFill>
                  <a:prstClr val="black"/>
                </a:solidFill>
              </a:rPr>
              <a:t>以上の粒子同定を目指す</a:t>
            </a:r>
          </a:p>
        </p:txBody>
      </p:sp>
      <p:sp>
        <p:nvSpPr>
          <p:cNvPr id="22" name="楕円 21"/>
          <p:cNvSpPr/>
          <p:nvPr/>
        </p:nvSpPr>
        <p:spPr>
          <a:xfrm rot="900000">
            <a:off x="5029200" y="38916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05459" y="2749155"/>
            <a:ext cx="223651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 smtClean="0"/>
              <a:t>定常観測開始！！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8360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9" y="1100080"/>
            <a:ext cx="2301720" cy="3068960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A5B51-DA60-48B2-B97D-D94EF8DDCC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" y="1545771"/>
            <a:ext cx="4572000" cy="3429000"/>
          </a:xfrm>
          <a:prstGeom prst="rect">
            <a:avLst/>
          </a:prstGeom>
        </p:spPr>
      </p:pic>
      <p:pic>
        <p:nvPicPr>
          <p:cNvPr id="9" name="コンテンツ プレースホルダ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71" y="3238934"/>
            <a:ext cx="2195470" cy="29272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7594" y="256418"/>
            <a:ext cx="6708812" cy="8026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TALE</a:t>
            </a:r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サイトへ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の装置の設置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7" y="3723349"/>
            <a:ext cx="230172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981" y="288046"/>
            <a:ext cx="3923849" cy="89692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altLang="ja-JP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　拡張計画</a:t>
            </a:r>
            <a:r>
              <a:rPr lang="en-US" altLang="ja-JP" sz="28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TAx4</a:t>
            </a:r>
            <a:endParaRPr kumimoji="1" lang="ja-JP" altLang="en-US" sz="28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pPr/>
              <a:t>38</a:t>
            </a:fld>
            <a:endParaRPr kumimoji="1" lang="ja-JP" altLang="en-US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355976" y="1628800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1015" y="1516192"/>
            <a:ext cx="431720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TAx4</a:t>
            </a:r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: 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高エネルギー拡張計画</a:t>
            </a:r>
            <a:endParaRPr kumimoji="1"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面積を広げる（今の</a:t>
            </a: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の</a:t>
            </a: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4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倍）</a:t>
            </a:r>
            <a:endParaRPr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2.08km 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間隔の地表検出器</a:t>
            </a:r>
            <a:endParaRPr kumimoji="1"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2018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年度に設置で準備進行中</a:t>
            </a:r>
            <a:endParaRPr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追加</a:t>
            </a:r>
            <a:r>
              <a:rPr kumimoji="1"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2</a:t>
            </a:r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台の望遠鏡も米国担当で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建設中</a:t>
            </a:r>
            <a:endParaRPr lang="en-US" altLang="ja-JP" dirty="0" smtClean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短期間でホットスポットを検証</a:t>
            </a:r>
            <a:endParaRPr lang="en-US" altLang="ja-JP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4393937" y="136524"/>
            <a:ext cx="4695567" cy="6721476"/>
            <a:chOff x="4489622" y="152400"/>
            <a:chExt cx="4695567" cy="6721476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622" y="241225"/>
              <a:ext cx="4695567" cy="6534396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6400" y="152400"/>
              <a:ext cx="4077321" cy="648000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058033" y="3032400"/>
              <a:ext cx="580768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defRPr/>
              </a:pPr>
              <a:r>
                <a:rPr kumimoji="0" lang="en-US" altLang="ja-JP" sz="2800" kern="0" dirty="0">
                  <a:solidFill>
                    <a:sysClr val="windowText" lastClr="000000"/>
                  </a:solidFill>
                </a:rPr>
                <a:t>TA</a:t>
              </a:r>
              <a:endParaRPr lang="ja-JP" altLang="en-US" sz="2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5386388" y="3424238"/>
              <a:ext cx="776287" cy="4810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4515416" y="1147055"/>
              <a:ext cx="16241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ja-JP" sz="2800" kern="0" dirty="0">
                  <a:solidFill>
                    <a:sysClr val="windowText" lastClr="000000"/>
                  </a:solidFill>
                </a:rPr>
                <a:t>TAx4</a:t>
              </a:r>
              <a:r>
                <a:rPr lang="ja-JP" altLang="en-US" sz="2800" kern="0" dirty="0">
                  <a:solidFill>
                    <a:sysClr val="windowText" lastClr="000000"/>
                  </a:solidFill>
                </a:rPr>
                <a:t>拡張</a:t>
              </a:r>
              <a:endParaRPr lang="en-US" altLang="ja-JP" sz="2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直線矢印コネクタ 17"/>
            <p:cNvCxnSpPr>
              <a:stCxn id="24" idx="3"/>
            </p:cNvCxnSpPr>
            <p:nvPr/>
          </p:nvCxnSpPr>
          <p:spPr>
            <a:xfrm flipV="1">
              <a:off x="6139579" y="1252997"/>
              <a:ext cx="593653" cy="15566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4677416" y="4722632"/>
              <a:ext cx="171713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en-US" altLang="ja-JP" sz="2800" kern="0" dirty="0">
                  <a:solidFill>
                    <a:sysClr val="windowText" lastClr="000000"/>
                  </a:solidFill>
                </a:rPr>
                <a:t>TA</a:t>
              </a:r>
              <a:r>
                <a:rPr lang="ja-JP" altLang="en-US" sz="2800" kern="0" dirty="0">
                  <a:solidFill>
                    <a:sysClr val="windowText" lastClr="000000"/>
                  </a:solidFill>
                </a:rPr>
                <a:t>ｘ４</a:t>
              </a:r>
              <a:r>
                <a:rPr kumimoji="0" lang="ja-JP" altLang="en-US" sz="2800" kern="0" dirty="0">
                  <a:solidFill>
                    <a:sysClr val="windowText" lastClr="000000"/>
                  </a:solidFill>
                </a:rPr>
                <a:t>拡張</a:t>
              </a:r>
              <a:endParaRPr lang="ja-JP" altLang="en-US" sz="2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>
              <a:off x="6341040" y="5278155"/>
              <a:ext cx="910295" cy="3138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5272394" y="3419475"/>
              <a:ext cx="113994" cy="6062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>
              <a:off x="5391150" y="3414713"/>
              <a:ext cx="1871663" cy="8286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5488988" y="2456138"/>
              <a:ext cx="421431" cy="5734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flipV="1">
              <a:off x="6354653" y="4297996"/>
              <a:ext cx="905286" cy="97335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5585500" y="1915664"/>
              <a:ext cx="333526" cy="45604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6946833" y="2916243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ja-JP" altLang="en-US" sz="2400" kern="0" dirty="0">
                  <a:solidFill>
                    <a:sysClr val="windowText" lastClr="000000"/>
                  </a:solidFill>
                </a:rPr>
                <a:t>デルタ市</a:t>
              </a:r>
              <a:endParaRPr lang="ja-JP" alt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6055160" y="489547"/>
              <a:ext cx="2474222" cy="2116994"/>
            </a:xfrm>
            <a:custGeom>
              <a:avLst/>
              <a:gdLst>
                <a:gd name="connsiteX0" fmla="*/ 352425 w 3462338"/>
                <a:gd name="connsiteY0" fmla="*/ 728832 h 2962445"/>
                <a:gd name="connsiteX1" fmla="*/ 366713 w 3462338"/>
                <a:gd name="connsiteY1" fmla="*/ 705020 h 2962445"/>
                <a:gd name="connsiteX2" fmla="*/ 371475 w 3462338"/>
                <a:gd name="connsiteY2" fmla="*/ 690732 h 2962445"/>
                <a:gd name="connsiteX3" fmla="*/ 385763 w 3462338"/>
                <a:gd name="connsiteY3" fmla="*/ 681207 h 2962445"/>
                <a:gd name="connsiteX4" fmla="*/ 395288 w 3462338"/>
                <a:gd name="connsiteY4" fmla="*/ 652632 h 2962445"/>
                <a:gd name="connsiteX5" fmla="*/ 400050 w 3462338"/>
                <a:gd name="connsiteY5" fmla="*/ 638345 h 2962445"/>
                <a:gd name="connsiteX6" fmla="*/ 414338 w 3462338"/>
                <a:gd name="connsiteY6" fmla="*/ 628820 h 2962445"/>
                <a:gd name="connsiteX7" fmla="*/ 428625 w 3462338"/>
                <a:gd name="connsiteY7" fmla="*/ 614532 h 2962445"/>
                <a:gd name="connsiteX8" fmla="*/ 442913 w 3462338"/>
                <a:gd name="connsiteY8" fmla="*/ 609770 h 2962445"/>
                <a:gd name="connsiteX9" fmla="*/ 447675 w 3462338"/>
                <a:gd name="connsiteY9" fmla="*/ 595482 h 2962445"/>
                <a:gd name="connsiteX10" fmla="*/ 476250 w 3462338"/>
                <a:gd name="connsiteY10" fmla="*/ 566907 h 2962445"/>
                <a:gd name="connsiteX11" fmla="*/ 504825 w 3462338"/>
                <a:gd name="connsiteY11" fmla="*/ 543095 h 2962445"/>
                <a:gd name="connsiteX12" fmla="*/ 523875 w 3462338"/>
                <a:gd name="connsiteY12" fmla="*/ 514520 h 2962445"/>
                <a:gd name="connsiteX13" fmla="*/ 538163 w 3462338"/>
                <a:gd name="connsiteY13" fmla="*/ 485945 h 2962445"/>
                <a:gd name="connsiteX14" fmla="*/ 552450 w 3462338"/>
                <a:gd name="connsiteY14" fmla="*/ 481182 h 2962445"/>
                <a:gd name="connsiteX15" fmla="*/ 566738 w 3462338"/>
                <a:gd name="connsiteY15" fmla="*/ 471657 h 2962445"/>
                <a:gd name="connsiteX16" fmla="*/ 576263 w 3462338"/>
                <a:gd name="connsiteY16" fmla="*/ 457370 h 2962445"/>
                <a:gd name="connsiteX17" fmla="*/ 590550 w 3462338"/>
                <a:gd name="connsiteY17" fmla="*/ 452607 h 2962445"/>
                <a:gd name="connsiteX18" fmla="*/ 595313 w 3462338"/>
                <a:gd name="connsiteY18" fmla="*/ 438320 h 2962445"/>
                <a:gd name="connsiteX19" fmla="*/ 604838 w 3462338"/>
                <a:gd name="connsiteY19" fmla="*/ 424032 h 2962445"/>
                <a:gd name="connsiteX20" fmla="*/ 633413 w 3462338"/>
                <a:gd name="connsiteY20" fmla="*/ 404982 h 2962445"/>
                <a:gd name="connsiteX21" fmla="*/ 661988 w 3462338"/>
                <a:gd name="connsiteY21" fmla="*/ 390695 h 2962445"/>
                <a:gd name="connsiteX22" fmla="*/ 685800 w 3462338"/>
                <a:gd name="connsiteY22" fmla="*/ 371645 h 2962445"/>
                <a:gd name="connsiteX23" fmla="*/ 695325 w 3462338"/>
                <a:gd name="connsiteY23" fmla="*/ 357357 h 2962445"/>
                <a:gd name="connsiteX24" fmla="*/ 714375 w 3462338"/>
                <a:gd name="connsiteY24" fmla="*/ 352595 h 2962445"/>
                <a:gd name="connsiteX25" fmla="*/ 752475 w 3462338"/>
                <a:gd name="connsiteY25" fmla="*/ 347832 h 2962445"/>
                <a:gd name="connsiteX26" fmla="*/ 795338 w 3462338"/>
                <a:gd name="connsiteY26" fmla="*/ 333545 h 2962445"/>
                <a:gd name="connsiteX27" fmla="*/ 809625 w 3462338"/>
                <a:gd name="connsiteY27" fmla="*/ 328782 h 2962445"/>
                <a:gd name="connsiteX28" fmla="*/ 1085850 w 3462338"/>
                <a:gd name="connsiteY28" fmla="*/ 319257 h 2962445"/>
                <a:gd name="connsiteX29" fmla="*/ 1133475 w 3462338"/>
                <a:gd name="connsiteY29" fmla="*/ 314495 h 2962445"/>
                <a:gd name="connsiteX30" fmla="*/ 1147763 w 3462338"/>
                <a:gd name="connsiteY30" fmla="*/ 309732 h 2962445"/>
                <a:gd name="connsiteX31" fmla="*/ 1214438 w 3462338"/>
                <a:gd name="connsiteY31" fmla="*/ 304970 h 2962445"/>
                <a:gd name="connsiteX32" fmla="*/ 1247775 w 3462338"/>
                <a:gd name="connsiteY32" fmla="*/ 295445 h 2962445"/>
                <a:gd name="connsiteX33" fmla="*/ 1262063 w 3462338"/>
                <a:gd name="connsiteY33" fmla="*/ 285920 h 2962445"/>
                <a:gd name="connsiteX34" fmla="*/ 1271588 w 3462338"/>
                <a:gd name="connsiteY34" fmla="*/ 271632 h 2962445"/>
                <a:gd name="connsiteX35" fmla="*/ 1285875 w 3462338"/>
                <a:gd name="connsiteY35" fmla="*/ 262107 h 2962445"/>
                <a:gd name="connsiteX36" fmla="*/ 1304925 w 3462338"/>
                <a:gd name="connsiteY36" fmla="*/ 233532 h 2962445"/>
                <a:gd name="connsiteX37" fmla="*/ 1314450 w 3462338"/>
                <a:gd name="connsiteY37" fmla="*/ 219245 h 2962445"/>
                <a:gd name="connsiteX38" fmla="*/ 1328738 w 3462338"/>
                <a:gd name="connsiteY38" fmla="*/ 209720 h 2962445"/>
                <a:gd name="connsiteX39" fmla="*/ 1352550 w 3462338"/>
                <a:gd name="connsiteY39" fmla="*/ 176382 h 2962445"/>
                <a:gd name="connsiteX40" fmla="*/ 1366838 w 3462338"/>
                <a:gd name="connsiteY40" fmla="*/ 162095 h 2962445"/>
                <a:gd name="connsiteX41" fmla="*/ 1385888 w 3462338"/>
                <a:gd name="connsiteY41" fmla="*/ 133520 h 2962445"/>
                <a:gd name="connsiteX42" fmla="*/ 1400175 w 3462338"/>
                <a:gd name="connsiteY42" fmla="*/ 123995 h 2962445"/>
                <a:gd name="connsiteX43" fmla="*/ 1409700 w 3462338"/>
                <a:gd name="connsiteY43" fmla="*/ 109707 h 2962445"/>
                <a:gd name="connsiteX44" fmla="*/ 1423988 w 3462338"/>
                <a:gd name="connsiteY44" fmla="*/ 104945 h 2962445"/>
                <a:gd name="connsiteX45" fmla="*/ 1457325 w 3462338"/>
                <a:gd name="connsiteY45" fmla="*/ 95420 h 2962445"/>
                <a:gd name="connsiteX46" fmla="*/ 1471613 w 3462338"/>
                <a:gd name="connsiteY46" fmla="*/ 81132 h 2962445"/>
                <a:gd name="connsiteX47" fmla="*/ 1509713 w 3462338"/>
                <a:gd name="connsiteY47" fmla="*/ 71607 h 2962445"/>
                <a:gd name="connsiteX48" fmla="*/ 1538288 w 3462338"/>
                <a:gd name="connsiteY48" fmla="*/ 62082 h 2962445"/>
                <a:gd name="connsiteX49" fmla="*/ 1552575 w 3462338"/>
                <a:gd name="connsiteY49" fmla="*/ 57320 h 2962445"/>
                <a:gd name="connsiteX50" fmla="*/ 1581150 w 3462338"/>
                <a:gd name="connsiteY50" fmla="*/ 43032 h 2962445"/>
                <a:gd name="connsiteX51" fmla="*/ 1624013 w 3462338"/>
                <a:gd name="connsiteY51" fmla="*/ 28745 h 2962445"/>
                <a:gd name="connsiteX52" fmla="*/ 1638300 w 3462338"/>
                <a:gd name="connsiteY52" fmla="*/ 23982 h 2962445"/>
                <a:gd name="connsiteX53" fmla="*/ 1681163 w 3462338"/>
                <a:gd name="connsiteY53" fmla="*/ 4932 h 2962445"/>
                <a:gd name="connsiteX54" fmla="*/ 1847850 w 3462338"/>
                <a:gd name="connsiteY54" fmla="*/ 170 h 2962445"/>
                <a:gd name="connsiteX55" fmla="*/ 1943100 w 3462338"/>
                <a:gd name="connsiteY55" fmla="*/ 9695 h 2962445"/>
                <a:gd name="connsiteX56" fmla="*/ 1957388 w 3462338"/>
                <a:gd name="connsiteY56" fmla="*/ 19220 h 2962445"/>
                <a:gd name="connsiteX57" fmla="*/ 1981200 w 3462338"/>
                <a:gd name="connsiteY57" fmla="*/ 43032 h 2962445"/>
                <a:gd name="connsiteX58" fmla="*/ 2009775 w 3462338"/>
                <a:gd name="connsiteY58" fmla="*/ 62082 h 2962445"/>
                <a:gd name="connsiteX59" fmla="*/ 2019300 w 3462338"/>
                <a:gd name="connsiteY59" fmla="*/ 76370 h 2962445"/>
                <a:gd name="connsiteX60" fmla="*/ 2043113 w 3462338"/>
                <a:gd name="connsiteY60" fmla="*/ 100182 h 2962445"/>
                <a:gd name="connsiteX61" fmla="*/ 2076450 w 3462338"/>
                <a:gd name="connsiteY61" fmla="*/ 133520 h 2962445"/>
                <a:gd name="connsiteX62" fmla="*/ 2090738 w 3462338"/>
                <a:gd name="connsiteY62" fmla="*/ 143045 h 2962445"/>
                <a:gd name="connsiteX63" fmla="*/ 2138363 w 3462338"/>
                <a:gd name="connsiteY63" fmla="*/ 200195 h 2962445"/>
                <a:gd name="connsiteX64" fmla="*/ 2166938 w 3462338"/>
                <a:gd name="connsiteY64" fmla="*/ 224007 h 2962445"/>
                <a:gd name="connsiteX65" fmla="*/ 2176463 w 3462338"/>
                <a:gd name="connsiteY65" fmla="*/ 238295 h 2962445"/>
                <a:gd name="connsiteX66" fmla="*/ 2181225 w 3462338"/>
                <a:gd name="connsiteY66" fmla="*/ 252582 h 2962445"/>
                <a:gd name="connsiteX67" fmla="*/ 2205038 w 3462338"/>
                <a:gd name="connsiteY67" fmla="*/ 281157 h 2962445"/>
                <a:gd name="connsiteX68" fmla="*/ 2209800 w 3462338"/>
                <a:gd name="connsiteY68" fmla="*/ 295445 h 2962445"/>
                <a:gd name="connsiteX69" fmla="*/ 2238375 w 3462338"/>
                <a:gd name="connsiteY69" fmla="*/ 304970 h 2962445"/>
                <a:gd name="connsiteX70" fmla="*/ 2328863 w 3462338"/>
                <a:gd name="connsiteY70" fmla="*/ 314495 h 2962445"/>
                <a:gd name="connsiteX71" fmla="*/ 2352675 w 3462338"/>
                <a:gd name="connsiteY71" fmla="*/ 319257 h 2962445"/>
                <a:gd name="connsiteX72" fmla="*/ 2371725 w 3462338"/>
                <a:gd name="connsiteY72" fmla="*/ 324020 h 2962445"/>
                <a:gd name="connsiteX73" fmla="*/ 2424113 w 3462338"/>
                <a:gd name="connsiteY73" fmla="*/ 328782 h 2962445"/>
                <a:gd name="connsiteX74" fmla="*/ 2452688 w 3462338"/>
                <a:gd name="connsiteY74" fmla="*/ 371645 h 2962445"/>
                <a:gd name="connsiteX75" fmla="*/ 2462213 w 3462338"/>
                <a:gd name="connsiteY75" fmla="*/ 385932 h 2962445"/>
                <a:gd name="connsiteX76" fmla="*/ 2481263 w 3462338"/>
                <a:gd name="connsiteY76" fmla="*/ 404982 h 2962445"/>
                <a:gd name="connsiteX77" fmla="*/ 2500313 w 3462338"/>
                <a:gd name="connsiteY77" fmla="*/ 424032 h 2962445"/>
                <a:gd name="connsiteX78" fmla="*/ 2543175 w 3462338"/>
                <a:gd name="connsiteY78" fmla="*/ 447845 h 2962445"/>
                <a:gd name="connsiteX79" fmla="*/ 2557463 w 3462338"/>
                <a:gd name="connsiteY79" fmla="*/ 457370 h 2962445"/>
                <a:gd name="connsiteX80" fmla="*/ 2586038 w 3462338"/>
                <a:gd name="connsiteY80" fmla="*/ 466895 h 2962445"/>
                <a:gd name="connsiteX81" fmla="*/ 2600325 w 3462338"/>
                <a:gd name="connsiteY81" fmla="*/ 471657 h 2962445"/>
                <a:gd name="connsiteX82" fmla="*/ 2619375 w 3462338"/>
                <a:gd name="connsiteY82" fmla="*/ 476420 h 2962445"/>
                <a:gd name="connsiteX83" fmla="*/ 2662238 w 3462338"/>
                <a:gd name="connsiteY83" fmla="*/ 490707 h 2962445"/>
                <a:gd name="connsiteX84" fmla="*/ 2676525 w 3462338"/>
                <a:gd name="connsiteY84" fmla="*/ 495470 h 2962445"/>
                <a:gd name="connsiteX85" fmla="*/ 2843213 w 3462338"/>
                <a:gd name="connsiteY85" fmla="*/ 500232 h 2962445"/>
                <a:gd name="connsiteX86" fmla="*/ 2895600 w 3462338"/>
                <a:gd name="connsiteY86" fmla="*/ 504995 h 2962445"/>
                <a:gd name="connsiteX87" fmla="*/ 2919413 w 3462338"/>
                <a:gd name="connsiteY87" fmla="*/ 509757 h 2962445"/>
                <a:gd name="connsiteX88" fmla="*/ 3062288 w 3462338"/>
                <a:gd name="connsiteY88" fmla="*/ 514520 h 2962445"/>
                <a:gd name="connsiteX89" fmla="*/ 3114675 w 3462338"/>
                <a:gd name="connsiteY89" fmla="*/ 519282 h 2962445"/>
                <a:gd name="connsiteX90" fmla="*/ 3128963 w 3462338"/>
                <a:gd name="connsiteY90" fmla="*/ 528807 h 2962445"/>
                <a:gd name="connsiteX91" fmla="*/ 3157538 w 3462338"/>
                <a:gd name="connsiteY91" fmla="*/ 538332 h 2962445"/>
                <a:gd name="connsiteX92" fmla="*/ 3186113 w 3462338"/>
                <a:gd name="connsiteY92" fmla="*/ 557382 h 2962445"/>
                <a:gd name="connsiteX93" fmla="*/ 3190875 w 3462338"/>
                <a:gd name="connsiteY93" fmla="*/ 571670 h 2962445"/>
                <a:gd name="connsiteX94" fmla="*/ 3209925 w 3462338"/>
                <a:gd name="connsiteY94" fmla="*/ 600245 h 2962445"/>
                <a:gd name="connsiteX95" fmla="*/ 3224213 w 3462338"/>
                <a:gd name="connsiteY95" fmla="*/ 628820 h 2962445"/>
                <a:gd name="connsiteX96" fmla="*/ 3267075 w 3462338"/>
                <a:gd name="connsiteY96" fmla="*/ 652632 h 2962445"/>
                <a:gd name="connsiteX97" fmla="*/ 3295650 w 3462338"/>
                <a:gd name="connsiteY97" fmla="*/ 681207 h 2962445"/>
                <a:gd name="connsiteX98" fmla="*/ 3309938 w 3462338"/>
                <a:gd name="connsiteY98" fmla="*/ 695495 h 2962445"/>
                <a:gd name="connsiteX99" fmla="*/ 3319463 w 3462338"/>
                <a:gd name="connsiteY99" fmla="*/ 709782 h 2962445"/>
                <a:gd name="connsiteX100" fmla="*/ 3338513 w 3462338"/>
                <a:gd name="connsiteY100" fmla="*/ 728832 h 2962445"/>
                <a:gd name="connsiteX101" fmla="*/ 3367088 w 3462338"/>
                <a:gd name="connsiteY101" fmla="*/ 757407 h 2962445"/>
                <a:gd name="connsiteX102" fmla="*/ 3395663 w 3462338"/>
                <a:gd name="connsiteY102" fmla="*/ 781220 h 2962445"/>
                <a:gd name="connsiteX103" fmla="*/ 3409950 w 3462338"/>
                <a:gd name="connsiteY103" fmla="*/ 785982 h 2962445"/>
                <a:gd name="connsiteX104" fmla="*/ 3433763 w 3462338"/>
                <a:gd name="connsiteY104" fmla="*/ 809795 h 2962445"/>
                <a:gd name="connsiteX105" fmla="*/ 3438525 w 3462338"/>
                <a:gd name="connsiteY105" fmla="*/ 824082 h 2962445"/>
                <a:gd name="connsiteX106" fmla="*/ 3462338 w 3462338"/>
                <a:gd name="connsiteY106" fmla="*/ 866945 h 2962445"/>
                <a:gd name="connsiteX107" fmla="*/ 3457575 w 3462338"/>
                <a:gd name="connsiteY107" fmla="*/ 1700382 h 2962445"/>
                <a:gd name="connsiteX108" fmla="*/ 3438525 w 3462338"/>
                <a:gd name="connsiteY108" fmla="*/ 1800395 h 2962445"/>
                <a:gd name="connsiteX109" fmla="*/ 3400425 w 3462338"/>
                <a:gd name="connsiteY109" fmla="*/ 1833732 h 2962445"/>
                <a:gd name="connsiteX110" fmla="*/ 3386138 w 3462338"/>
                <a:gd name="connsiteY110" fmla="*/ 1843257 h 2962445"/>
                <a:gd name="connsiteX111" fmla="*/ 3367088 w 3462338"/>
                <a:gd name="connsiteY111" fmla="*/ 1871832 h 2962445"/>
                <a:gd name="connsiteX112" fmla="*/ 3357563 w 3462338"/>
                <a:gd name="connsiteY112" fmla="*/ 1886120 h 2962445"/>
                <a:gd name="connsiteX113" fmla="*/ 3343275 w 3462338"/>
                <a:gd name="connsiteY113" fmla="*/ 1895645 h 2962445"/>
                <a:gd name="connsiteX114" fmla="*/ 3333750 w 3462338"/>
                <a:gd name="connsiteY114" fmla="*/ 1909932 h 2962445"/>
                <a:gd name="connsiteX115" fmla="*/ 3319463 w 3462338"/>
                <a:gd name="connsiteY115" fmla="*/ 1914695 h 2962445"/>
                <a:gd name="connsiteX116" fmla="*/ 3300413 w 3462338"/>
                <a:gd name="connsiteY116" fmla="*/ 1943270 h 2962445"/>
                <a:gd name="connsiteX117" fmla="*/ 3286125 w 3462338"/>
                <a:gd name="connsiteY117" fmla="*/ 1971845 h 2962445"/>
                <a:gd name="connsiteX118" fmla="*/ 3271838 w 3462338"/>
                <a:gd name="connsiteY118" fmla="*/ 1981370 h 2962445"/>
                <a:gd name="connsiteX119" fmla="*/ 3248025 w 3462338"/>
                <a:gd name="connsiteY119" fmla="*/ 2005182 h 2962445"/>
                <a:gd name="connsiteX120" fmla="*/ 3219450 w 3462338"/>
                <a:gd name="connsiteY120" fmla="*/ 2033757 h 2962445"/>
                <a:gd name="connsiteX121" fmla="*/ 3209925 w 3462338"/>
                <a:gd name="connsiteY121" fmla="*/ 2048045 h 2962445"/>
                <a:gd name="connsiteX122" fmla="*/ 3195638 w 3462338"/>
                <a:gd name="connsiteY122" fmla="*/ 2052807 h 2962445"/>
                <a:gd name="connsiteX123" fmla="*/ 3181350 w 3462338"/>
                <a:gd name="connsiteY123" fmla="*/ 2067095 h 2962445"/>
                <a:gd name="connsiteX124" fmla="*/ 3167063 w 3462338"/>
                <a:gd name="connsiteY124" fmla="*/ 2071857 h 2962445"/>
                <a:gd name="connsiteX125" fmla="*/ 3143250 w 3462338"/>
                <a:gd name="connsiteY125" fmla="*/ 2090907 h 2962445"/>
                <a:gd name="connsiteX126" fmla="*/ 3124200 w 3462338"/>
                <a:gd name="connsiteY126" fmla="*/ 2114720 h 2962445"/>
                <a:gd name="connsiteX127" fmla="*/ 3105150 w 3462338"/>
                <a:gd name="connsiteY127" fmla="*/ 2133770 h 2962445"/>
                <a:gd name="connsiteX128" fmla="*/ 3081338 w 3462338"/>
                <a:gd name="connsiteY128" fmla="*/ 2152820 h 2962445"/>
                <a:gd name="connsiteX129" fmla="*/ 2471738 w 3462338"/>
                <a:gd name="connsiteY129" fmla="*/ 2143295 h 2962445"/>
                <a:gd name="connsiteX130" fmla="*/ 2314575 w 3462338"/>
                <a:gd name="connsiteY130" fmla="*/ 2143295 h 2962445"/>
                <a:gd name="connsiteX131" fmla="*/ 2100263 w 3462338"/>
                <a:gd name="connsiteY131" fmla="*/ 2148057 h 2962445"/>
                <a:gd name="connsiteX132" fmla="*/ 2085975 w 3462338"/>
                <a:gd name="connsiteY132" fmla="*/ 2152820 h 2962445"/>
                <a:gd name="connsiteX133" fmla="*/ 2071688 w 3462338"/>
                <a:gd name="connsiteY133" fmla="*/ 2162345 h 2962445"/>
                <a:gd name="connsiteX134" fmla="*/ 2043113 w 3462338"/>
                <a:gd name="connsiteY134" fmla="*/ 2167107 h 2962445"/>
                <a:gd name="connsiteX135" fmla="*/ 2024063 w 3462338"/>
                <a:gd name="connsiteY135" fmla="*/ 2171870 h 2962445"/>
                <a:gd name="connsiteX136" fmla="*/ 2005013 w 3462338"/>
                <a:gd name="connsiteY136" fmla="*/ 2200445 h 2962445"/>
                <a:gd name="connsiteX137" fmla="*/ 1971675 w 3462338"/>
                <a:gd name="connsiteY137" fmla="*/ 2238545 h 2962445"/>
                <a:gd name="connsiteX138" fmla="*/ 1947863 w 3462338"/>
                <a:gd name="connsiteY138" fmla="*/ 2281407 h 2962445"/>
                <a:gd name="connsiteX139" fmla="*/ 1938338 w 3462338"/>
                <a:gd name="connsiteY139" fmla="*/ 2295695 h 2962445"/>
                <a:gd name="connsiteX140" fmla="*/ 1914525 w 3462338"/>
                <a:gd name="connsiteY140" fmla="*/ 2324270 h 2962445"/>
                <a:gd name="connsiteX141" fmla="*/ 1895475 w 3462338"/>
                <a:gd name="connsiteY141" fmla="*/ 2343320 h 2962445"/>
                <a:gd name="connsiteX142" fmla="*/ 1871663 w 3462338"/>
                <a:gd name="connsiteY142" fmla="*/ 2362370 h 2962445"/>
                <a:gd name="connsiteX143" fmla="*/ 1852613 w 3462338"/>
                <a:gd name="connsiteY143" fmla="*/ 2386182 h 2962445"/>
                <a:gd name="connsiteX144" fmla="*/ 1828800 w 3462338"/>
                <a:gd name="connsiteY144" fmla="*/ 2409995 h 2962445"/>
                <a:gd name="connsiteX145" fmla="*/ 1819275 w 3462338"/>
                <a:gd name="connsiteY145" fmla="*/ 2424282 h 2962445"/>
                <a:gd name="connsiteX146" fmla="*/ 1790700 w 3462338"/>
                <a:gd name="connsiteY146" fmla="*/ 2443332 h 2962445"/>
                <a:gd name="connsiteX147" fmla="*/ 1766888 w 3462338"/>
                <a:gd name="connsiteY147" fmla="*/ 2467145 h 2962445"/>
                <a:gd name="connsiteX148" fmla="*/ 1757363 w 3462338"/>
                <a:gd name="connsiteY148" fmla="*/ 2481432 h 2962445"/>
                <a:gd name="connsiteX149" fmla="*/ 1724025 w 3462338"/>
                <a:gd name="connsiteY149" fmla="*/ 2505245 h 2962445"/>
                <a:gd name="connsiteX150" fmla="*/ 1700213 w 3462338"/>
                <a:gd name="connsiteY150" fmla="*/ 2533820 h 2962445"/>
                <a:gd name="connsiteX151" fmla="*/ 1671638 w 3462338"/>
                <a:gd name="connsiteY151" fmla="*/ 2557632 h 2962445"/>
                <a:gd name="connsiteX152" fmla="*/ 1643063 w 3462338"/>
                <a:gd name="connsiteY152" fmla="*/ 2600495 h 2962445"/>
                <a:gd name="connsiteX153" fmla="*/ 1633538 w 3462338"/>
                <a:gd name="connsiteY153" fmla="*/ 2614782 h 2962445"/>
                <a:gd name="connsiteX154" fmla="*/ 1604963 w 3462338"/>
                <a:gd name="connsiteY154" fmla="*/ 2619545 h 2962445"/>
                <a:gd name="connsiteX155" fmla="*/ 1590675 w 3462338"/>
                <a:gd name="connsiteY155" fmla="*/ 2624307 h 2962445"/>
                <a:gd name="connsiteX156" fmla="*/ 1466850 w 3462338"/>
                <a:gd name="connsiteY156" fmla="*/ 2633832 h 2962445"/>
                <a:gd name="connsiteX157" fmla="*/ 1433513 w 3462338"/>
                <a:gd name="connsiteY157" fmla="*/ 2638595 h 2962445"/>
                <a:gd name="connsiteX158" fmla="*/ 1419225 w 3462338"/>
                <a:gd name="connsiteY158" fmla="*/ 2648120 h 2962445"/>
                <a:gd name="connsiteX159" fmla="*/ 1404938 w 3462338"/>
                <a:gd name="connsiteY159" fmla="*/ 2652882 h 2962445"/>
                <a:gd name="connsiteX160" fmla="*/ 1390650 w 3462338"/>
                <a:gd name="connsiteY160" fmla="*/ 2667170 h 2962445"/>
                <a:gd name="connsiteX161" fmla="*/ 1362075 w 3462338"/>
                <a:gd name="connsiteY161" fmla="*/ 2686220 h 2962445"/>
                <a:gd name="connsiteX162" fmla="*/ 1357313 w 3462338"/>
                <a:gd name="connsiteY162" fmla="*/ 2700507 h 2962445"/>
                <a:gd name="connsiteX163" fmla="*/ 1343025 w 3462338"/>
                <a:gd name="connsiteY163" fmla="*/ 2705270 h 2962445"/>
                <a:gd name="connsiteX164" fmla="*/ 1309688 w 3462338"/>
                <a:gd name="connsiteY164" fmla="*/ 2724320 h 2962445"/>
                <a:gd name="connsiteX165" fmla="*/ 1290638 w 3462338"/>
                <a:gd name="connsiteY165" fmla="*/ 2743370 h 2962445"/>
                <a:gd name="connsiteX166" fmla="*/ 1276350 w 3462338"/>
                <a:gd name="connsiteY166" fmla="*/ 2771945 h 2962445"/>
                <a:gd name="connsiteX167" fmla="*/ 1262063 w 3462338"/>
                <a:gd name="connsiteY167" fmla="*/ 2781470 h 2962445"/>
                <a:gd name="connsiteX168" fmla="*/ 1243013 w 3462338"/>
                <a:gd name="connsiteY168" fmla="*/ 2805282 h 2962445"/>
                <a:gd name="connsiteX169" fmla="*/ 1223963 w 3462338"/>
                <a:gd name="connsiteY169" fmla="*/ 2824332 h 2962445"/>
                <a:gd name="connsiteX170" fmla="*/ 1214438 w 3462338"/>
                <a:gd name="connsiteY170" fmla="*/ 2838620 h 2962445"/>
                <a:gd name="connsiteX171" fmla="*/ 1200150 w 3462338"/>
                <a:gd name="connsiteY171" fmla="*/ 2848145 h 2962445"/>
                <a:gd name="connsiteX172" fmla="*/ 1166813 w 3462338"/>
                <a:gd name="connsiteY172" fmla="*/ 2886245 h 2962445"/>
                <a:gd name="connsiteX173" fmla="*/ 1143000 w 3462338"/>
                <a:gd name="connsiteY173" fmla="*/ 2929107 h 2962445"/>
                <a:gd name="connsiteX174" fmla="*/ 1128713 w 3462338"/>
                <a:gd name="connsiteY174" fmla="*/ 2933870 h 2962445"/>
                <a:gd name="connsiteX175" fmla="*/ 1114425 w 3462338"/>
                <a:gd name="connsiteY175" fmla="*/ 2943395 h 2962445"/>
                <a:gd name="connsiteX176" fmla="*/ 1085850 w 3462338"/>
                <a:gd name="connsiteY176" fmla="*/ 2948157 h 2962445"/>
                <a:gd name="connsiteX177" fmla="*/ 1042988 w 3462338"/>
                <a:gd name="connsiteY177" fmla="*/ 2957682 h 2962445"/>
                <a:gd name="connsiteX178" fmla="*/ 1028700 w 3462338"/>
                <a:gd name="connsiteY178" fmla="*/ 2962445 h 2962445"/>
                <a:gd name="connsiteX179" fmla="*/ 904875 w 3462338"/>
                <a:gd name="connsiteY179" fmla="*/ 2957682 h 2962445"/>
                <a:gd name="connsiteX180" fmla="*/ 709613 w 3462338"/>
                <a:gd name="connsiteY180" fmla="*/ 2952920 h 2962445"/>
                <a:gd name="connsiteX181" fmla="*/ 695325 w 3462338"/>
                <a:gd name="connsiteY181" fmla="*/ 2943395 h 2962445"/>
                <a:gd name="connsiteX182" fmla="*/ 685800 w 3462338"/>
                <a:gd name="connsiteY182" fmla="*/ 2891007 h 2962445"/>
                <a:gd name="connsiteX183" fmla="*/ 676275 w 3462338"/>
                <a:gd name="connsiteY183" fmla="*/ 2862432 h 2962445"/>
                <a:gd name="connsiteX184" fmla="*/ 671513 w 3462338"/>
                <a:gd name="connsiteY184" fmla="*/ 2848145 h 2962445"/>
                <a:gd name="connsiteX185" fmla="*/ 666750 w 3462338"/>
                <a:gd name="connsiteY185" fmla="*/ 2829095 h 2962445"/>
                <a:gd name="connsiteX186" fmla="*/ 638175 w 3462338"/>
                <a:gd name="connsiteY186" fmla="*/ 2819570 h 2962445"/>
                <a:gd name="connsiteX187" fmla="*/ 609600 w 3462338"/>
                <a:gd name="connsiteY187" fmla="*/ 2810045 h 2962445"/>
                <a:gd name="connsiteX188" fmla="*/ 595313 w 3462338"/>
                <a:gd name="connsiteY188" fmla="*/ 2805282 h 2962445"/>
                <a:gd name="connsiteX189" fmla="*/ 552450 w 3462338"/>
                <a:gd name="connsiteY189" fmla="*/ 2800520 h 2962445"/>
                <a:gd name="connsiteX190" fmla="*/ 476250 w 3462338"/>
                <a:gd name="connsiteY190" fmla="*/ 2790995 h 2962445"/>
                <a:gd name="connsiteX191" fmla="*/ 461963 w 3462338"/>
                <a:gd name="connsiteY191" fmla="*/ 2786232 h 2962445"/>
                <a:gd name="connsiteX192" fmla="*/ 381000 w 3462338"/>
                <a:gd name="connsiteY192" fmla="*/ 2790995 h 2962445"/>
                <a:gd name="connsiteX193" fmla="*/ 347663 w 3462338"/>
                <a:gd name="connsiteY193" fmla="*/ 2795757 h 2962445"/>
                <a:gd name="connsiteX194" fmla="*/ 214313 w 3462338"/>
                <a:gd name="connsiteY194" fmla="*/ 2790995 h 2962445"/>
                <a:gd name="connsiteX195" fmla="*/ 200025 w 3462338"/>
                <a:gd name="connsiteY195" fmla="*/ 2786232 h 2962445"/>
                <a:gd name="connsiteX196" fmla="*/ 119063 w 3462338"/>
                <a:gd name="connsiteY196" fmla="*/ 2776707 h 2962445"/>
                <a:gd name="connsiteX197" fmla="*/ 100013 w 3462338"/>
                <a:gd name="connsiteY197" fmla="*/ 2771945 h 2962445"/>
                <a:gd name="connsiteX198" fmla="*/ 85725 w 3462338"/>
                <a:gd name="connsiteY198" fmla="*/ 2767182 h 2962445"/>
                <a:gd name="connsiteX199" fmla="*/ 28575 w 3462338"/>
                <a:gd name="connsiteY199" fmla="*/ 2762420 h 2962445"/>
                <a:gd name="connsiteX200" fmla="*/ 23813 w 3462338"/>
                <a:gd name="connsiteY200" fmla="*/ 2724320 h 2962445"/>
                <a:gd name="connsiteX201" fmla="*/ 19050 w 3462338"/>
                <a:gd name="connsiteY201" fmla="*/ 2710032 h 2962445"/>
                <a:gd name="connsiteX202" fmla="*/ 14288 w 3462338"/>
                <a:gd name="connsiteY202" fmla="*/ 2690982 h 2962445"/>
                <a:gd name="connsiteX203" fmla="*/ 9525 w 3462338"/>
                <a:gd name="connsiteY203" fmla="*/ 2648120 h 2962445"/>
                <a:gd name="connsiteX204" fmla="*/ 4763 w 3462338"/>
                <a:gd name="connsiteY204" fmla="*/ 2633832 h 2962445"/>
                <a:gd name="connsiteX205" fmla="*/ 0 w 3462338"/>
                <a:gd name="connsiteY205" fmla="*/ 2600495 h 2962445"/>
                <a:gd name="connsiteX206" fmla="*/ 4763 w 3462338"/>
                <a:gd name="connsiteY206" fmla="*/ 2533820 h 2962445"/>
                <a:gd name="connsiteX207" fmla="*/ 14288 w 3462338"/>
                <a:gd name="connsiteY207" fmla="*/ 2519532 h 2962445"/>
                <a:gd name="connsiteX208" fmla="*/ 71438 w 3462338"/>
                <a:gd name="connsiteY208" fmla="*/ 2514770 h 2962445"/>
                <a:gd name="connsiteX209" fmla="*/ 104775 w 3462338"/>
                <a:gd name="connsiteY209" fmla="*/ 2495720 h 2962445"/>
                <a:gd name="connsiteX210" fmla="*/ 133350 w 3462338"/>
                <a:gd name="connsiteY210" fmla="*/ 2476670 h 2962445"/>
                <a:gd name="connsiteX211" fmla="*/ 147638 w 3462338"/>
                <a:gd name="connsiteY211" fmla="*/ 2448095 h 2962445"/>
                <a:gd name="connsiteX212" fmla="*/ 157163 w 3462338"/>
                <a:gd name="connsiteY212" fmla="*/ 2405232 h 2962445"/>
                <a:gd name="connsiteX213" fmla="*/ 152400 w 3462338"/>
                <a:gd name="connsiteY213" fmla="*/ 2229020 h 2962445"/>
                <a:gd name="connsiteX214" fmla="*/ 147638 w 3462338"/>
                <a:gd name="connsiteY214" fmla="*/ 2190920 h 2962445"/>
                <a:gd name="connsiteX215" fmla="*/ 138113 w 3462338"/>
                <a:gd name="connsiteY215" fmla="*/ 1733720 h 2962445"/>
                <a:gd name="connsiteX216" fmla="*/ 142875 w 3462338"/>
                <a:gd name="connsiteY216" fmla="*/ 1467020 h 2962445"/>
                <a:gd name="connsiteX217" fmla="*/ 147638 w 3462338"/>
                <a:gd name="connsiteY217" fmla="*/ 1438445 h 2962445"/>
                <a:gd name="connsiteX218" fmla="*/ 161925 w 3462338"/>
                <a:gd name="connsiteY218" fmla="*/ 1338432 h 2962445"/>
                <a:gd name="connsiteX219" fmla="*/ 171450 w 3462338"/>
                <a:gd name="connsiteY219" fmla="*/ 1324145 h 2962445"/>
                <a:gd name="connsiteX220" fmla="*/ 261938 w 3462338"/>
                <a:gd name="connsiteY220" fmla="*/ 1309857 h 2962445"/>
                <a:gd name="connsiteX221" fmla="*/ 295275 w 3462338"/>
                <a:gd name="connsiteY221" fmla="*/ 1295570 h 2962445"/>
                <a:gd name="connsiteX222" fmla="*/ 300038 w 3462338"/>
                <a:gd name="connsiteY222" fmla="*/ 1281282 h 2962445"/>
                <a:gd name="connsiteX223" fmla="*/ 309563 w 3462338"/>
                <a:gd name="connsiteY223" fmla="*/ 1266995 h 2962445"/>
                <a:gd name="connsiteX224" fmla="*/ 314325 w 3462338"/>
                <a:gd name="connsiteY224" fmla="*/ 1147932 h 2962445"/>
                <a:gd name="connsiteX225" fmla="*/ 323850 w 3462338"/>
                <a:gd name="connsiteY225" fmla="*/ 900282 h 2962445"/>
                <a:gd name="connsiteX226" fmla="*/ 328613 w 3462338"/>
                <a:gd name="connsiteY226" fmla="*/ 795507 h 2962445"/>
                <a:gd name="connsiteX227" fmla="*/ 333375 w 3462338"/>
                <a:gd name="connsiteY227" fmla="*/ 776457 h 2962445"/>
                <a:gd name="connsiteX228" fmla="*/ 352425 w 3462338"/>
                <a:gd name="connsiteY228" fmla="*/ 728832 h 296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3462338" h="2962445">
                  <a:moveTo>
                    <a:pt x="352425" y="728832"/>
                  </a:moveTo>
                  <a:cubicBezTo>
                    <a:pt x="357981" y="716926"/>
                    <a:pt x="362573" y="713299"/>
                    <a:pt x="366713" y="705020"/>
                  </a:cubicBezTo>
                  <a:cubicBezTo>
                    <a:pt x="368958" y="700530"/>
                    <a:pt x="368339" y="694652"/>
                    <a:pt x="371475" y="690732"/>
                  </a:cubicBezTo>
                  <a:cubicBezTo>
                    <a:pt x="375051" y="686262"/>
                    <a:pt x="381000" y="684382"/>
                    <a:pt x="385763" y="681207"/>
                  </a:cubicBezTo>
                  <a:lnTo>
                    <a:pt x="395288" y="652632"/>
                  </a:lnTo>
                  <a:cubicBezTo>
                    <a:pt x="396875" y="647870"/>
                    <a:pt x="395873" y="641129"/>
                    <a:pt x="400050" y="638345"/>
                  </a:cubicBezTo>
                  <a:cubicBezTo>
                    <a:pt x="404813" y="635170"/>
                    <a:pt x="409941" y="632484"/>
                    <a:pt x="414338" y="628820"/>
                  </a:cubicBezTo>
                  <a:cubicBezTo>
                    <a:pt x="419512" y="624508"/>
                    <a:pt x="423021" y="618268"/>
                    <a:pt x="428625" y="614532"/>
                  </a:cubicBezTo>
                  <a:cubicBezTo>
                    <a:pt x="432802" y="611747"/>
                    <a:pt x="438150" y="611357"/>
                    <a:pt x="442913" y="609770"/>
                  </a:cubicBezTo>
                  <a:cubicBezTo>
                    <a:pt x="444500" y="605007"/>
                    <a:pt x="444593" y="599445"/>
                    <a:pt x="447675" y="595482"/>
                  </a:cubicBezTo>
                  <a:cubicBezTo>
                    <a:pt x="455945" y="584849"/>
                    <a:pt x="465042" y="574379"/>
                    <a:pt x="476250" y="566907"/>
                  </a:cubicBezTo>
                  <a:cubicBezTo>
                    <a:pt x="488950" y="558440"/>
                    <a:pt x="494952" y="555788"/>
                    <a:pt x="504825" y="543095"/>
                  </a:cubicBezTo>
                  <a:cubicBezTo>
                    <a:pt x="511853" y="534059"/>
                    <a:pt x="520255" y="525380"/>
                    <a:pt x="523875" y="514520"/>
                  </a:cubicBezTo>
                  <a:cubicBezTo>
                    <a:pt x="527013" y="505108"/>
                    <a:pt x="529770" y="492660"/>
                    <a:pt x="538163" y="485945"/>
                  </a:cubicBezTo>
                  <a:cubicBezTo>
                    <a:pt x="542083" y="482809"/>
                    <a:pt x="547960" y="483427"/>
                    <a:pt x="552450" y="481182"/>
                  </a:cubicBezTo>
                  <a:cubicBezTo>
                    <a:pt x="557570" y="478622"/>
                    <a:pt x="561975" y="474832"/>
                    <a:pt x="566738" y="471657"/>
                  </a:cubicBezTo>
                  <a:cubicBezTo>
                    <a:pt x="569913" y="466895"/>
                    <a:pt x="571794" y="460946"/>
                    <a:pt x="576263" y="457370"/>
                  </a:cubicBezTo>
                  <a:cubicBezTo>
                    <a:pt x="580183" y="454234"/>
                    <a:pt x="587000" y="456157"/>
                    <a:pt x="590550" y="452607"/>
                  </a:cubicBezTo>
                  <a:cubicBezTo>
                    <a:pt x="594100" y="449057"/>
                    <a:pt x="593068" y="442810"/>
                    <a:pt x="595313" y="438320"/>
                  </a:cubicBezTo>
                  <a:cubicBezTo>
                    <a:pt x="597873" y="433200"/>
                    <a:pt x="600530" y="427801"/>
                    <a:pt x="604838" y="424032"/>
                  </a:cubicBezTo>
                  <a:cubicBezTo>
                    <a:pt x="613453" y="416494"/>
                    <a:pt x="623888" y="411332"/>
                    <a:pt x="633413" y="404982"/>
                  </a:cubicBezTo>
                  <a:cubicBezTo>
                    <a:pt x="651878" y="392672"/>
                    <a:pt x="642269" y="397267"/>
                    <a:pt x="661988" y="390695"/>
                  </a:cubicBezTo>
                  <a:cubicBezTo>
                    <a:pt x="689286" y="349746"/>
                    <a:pt x="652937" y="397936"/>
                    <a:pt x="685800" y="371645"/>
                  </a:cubicBezTo>
                  <a:cubicBezTo>
                    <a:pt x="690270" y="368069"/>
                    <a:pt x="690562" y="360532"/>
                    <a:pt x="695325" y="357357"/>
                  </a:cubicBezTo>
                  <a:cubicBezTo>
                    <a:pt x="700771" y="353726"/>
                    <a:pt x="707919" y="353671"/>
                    <a:pt x="714375" y="352595"/>
                  </a:cubicBezTo>
                  <a:cubicBezTo>
                    <a:pt x="727000" y="350491"/>
                    <a:pt x="739775" y="349420"/>
                    <a:pt x="752475" y="347832"/>
                  </a:cubicBezTo>
                  <a:lnTo>
                    <a:pt x="795338" y="333545"/>
                  </a:lnTo>
                  <a:cubicBezTo>
                    <a:pt x="800100" y="331958"/>
                    <a:pt x="804607" y="328934"/>
                    <a:pt x="809625" y="328782"/>
                  </a:cubicBezTo>
                  <a:lnTo>
                    <a:pt x="1085850" y="319257"/>
                  </a:lnTo>
                  <a:cubicBezTo>
                    <a:pt x="1101725" y="317670"/>
                    <a:pt x="1117706" y="316921"/>
                    <a:pt x="1133475" y="314495"/>
                  </a:cubicBezTo>
                  <a:cubicBezTo>
                    <a:pt x="1138437" y="313732"/>
                    <a:pt x="1142777" y="310319"/>
                    <a:pt x="1147763" y="309732"/>
                  </a:cubicBezTo>
                  <a:cubicBezTo>
                    <a:pt x="1169892" y="307129"/>
                    <a:pt x="1192213" y="306557"/>
                    <a:pt x="1214438" y="304970"/>
                  </a:cubicBezTo>
                  <a:cubicBezTo>
                    <a:pt x="1220537" y="303445"/>
                    <a:pt x="1240946" y="298860"/>
                    <a:pt x="1247775" y="295445"/>
                  </a:cubicBezTo>
                  <a:cubicBezTo>
                    <a:pt x="1252895" y="292885"/>
                    <a:pt x="1257300" y="289095"/>
                    <a:pt x="1262063" y="285920"/>
                  </a:cubicBezTo>
                  <a:cubicBezTo>
                    <a:pt x="1265238" y="281157"/>
                    <a:pt x="1267541" y="275680"/>
                    <a:pt x="1271588" y="271632"/>
                  </a:cubicBezTo>
                  <a:cubicBezTo>
                    <a:pt x="1275635" y="267585"/>
                    <a:pt x="1282106" y="266415"/>
                    <a:pt x="1285875" y="262107"/>
                  </a:cubicBezTo>
                  <a:cubicBezTo>
                    <a:pt x="1293413" y="253492"/>
                    <a:pt x="1298575" y="243057"/>
                    <a:pt x="1304925" y="233532"/>
                  </a:cubicBezTo>
                  <a:cubicBezTo>
                    <a:pt x="1308100" y="228770"/>
                    <a:pt x="1309688" y="222420"/>
                    <a:pt x="1314450" y="219245"/>
                  </a:cubicBezTo>
                  <a:lnTo>
                    <a:pt x="1328738" y="209720"/>
                  </a:lnTo>
                  <a:cubicBezTo>
                    <a:pt x="1339850" y="176383"/>
                    <a:pt x="1328738" y="184320"/>
                    <a:pt x="1352550" y="176382"/>
                  </a:cubicBezTo>
                  <a:cubicBezTo>
                    <a:pt x="1357313" y="171620"/>
                    <a:pt x="1362703" y="167411"/>
                    <a:pt x="1366838" y="162095"/>
                  </a:cubicBezTo>
                  <a:cubicBezTo>
                    <a:pt x="1373866" y="153059"/>
                    <a:pt x="1376363" y="139870"/>
                    <a:pt x="1385888" y="133520"/>
                  </a:cubicBezTo>
                  <a:lnTo>
                    <a:pt x="1400175" y="123995"/>
                  </a:lnTo>
                  <a:cubicBezTo>
                    <a:pt x="1403350" y="119232"/>
                    <a:pt x="1405230" y="113283"/>
                    <a:pt x="1409700" y="109707"/>
                  </a:cubicBezTo>
                  <a:cubicBezTo>
                    <a:pt x="1413620" y="106571"/>
                    <a:pt x="1419161" y="106324"/>
                    <a:pt x="1423988" y="104945"/>
                  </a:cubicBezTo>
                  <a:cubicBezTo>
                    <a:pt x="1465840" y="92988"/>
                    <a:pt x="1423076" y="106836"/>
                    <a:pt x="1457325" y="95420"/>
                  </a:cubicBezTo>
                  <a:cubicBezTo>
                    <a:pt x="1462088" y="90657"/>
                    <a:pt x="1466009" y="84868"/>
                    <a:pt x="1471613" y="81132"/>
                  </a:cubicBezTo>
                  <a:cubicBezTo>
                    <a:pt x="1478280" y="76687"/>
                    <a:pt x="1505649" y="72716"/>
                    <a:pt x="1509713" y="71607"/>
                  </a:cubicBezTo>
                  <a:cubicBezTo>
                    <a:pt x="1519399" y="68965"/>
                    <a:pt x="1528763" y="65257"/>
                    <a:pt x="1538288" y="62082"/>
                  </a:cubicBezTo>
                  <a:lnTo>
                    <a:pt x="1552575" y="57320"/>
                  </a:lnTo>
                  <a:cubicBezTo>
                    <a:pt x="1604680" y="39952"/>
                    <a:pt x="1525761" y="67650"/>
                    <a:pt x="1581150" y="43032"/>
                  </a:cubicBezTo>
                  <a:cubicBezTo>
                    <a:pt x="1581170" y="43023"/>
                    <a:pt x="1616859" y="31130"/>
                    <a:pt x="1624013" y="28745"/>
                  </a:cubicBezTo>
                  <a:cubicBezTo>
                    <a:pt x="1628775" y="27158"/>
                    <a:pt x="1634123" y="26767"/>
                    <a:pt x="1638300" y="23982"/>
                  </a:cubicBezTo>
                  <a:cubicBezTo>
                    <a:pt x="1651682" y="15061"/>
                    <a:pt x="1663400" y="5439"/>
                    <a:pt x="1681163" y="4932"/>
                  </a:cubicBezTo>
                  <a:lnTo>
                    <a:pt x="1847850" y="170"/>
                  </a:lnTo>
                  <a:cubicBezTo>
                    <a:pt x="1852600" y="449"/>
                    <a:pt x="1918249" y="-2731"/>
                    <a:pt x="1943100" y="9695"/>
                  </a:cubicBezTo>
                  <a:cubicBezTo>
                    <a:pt x="1948220" y="12255"/>
                    <a:pt x="1952625" y="16045"/>
                    <a:pt x="1957388" y="19220"/>
                  </a:cubicBezTo>
                  <a:cubicBezTo>
                    <a:pt x="1974851" y="45413"/>
                    <a:pt x="1957388" y="23188"/>
                    <a:pt x="1981200" y="43032"/>
                  </a:cubicBezTo>
                  <a:cubicBezTo>
                    <a:pt x="2004982" y="62851"/>
                    <a:pt x="1984668" y="53713"/>
                    <a:pt x="2009775" y="62082"/>
                  </a:cubicBezTo>
                  <a:cubicBezTo>
                    <a:pt x="2012950" y="66845"/>
                    <a:pt x="2015253" y="72323"/>
                    <a:pt x="2019300" y="76370"/>
                  </a:cubicBezTo>
                  <a:cubicBezTo>
                    <a:pt x="2051053" y="108123"/>
                    <a:pt x="2017711" y="62080"/>
                    <a:pt x="2043113" y="100182"/>
                  </a:cubicBezTo>
                  <a:cubicBezTo>
                    <a:pt x="2051495" y="125330"/>
                    <a:pt x="2043698" y="111686"/>
                    <a:pt x="2076450" y="133520"/>
                  </a:cubicBezTo>
                  <a:lnTo>
                    <a:pt x="2090738" y="143045"/>
                  </a:lnTo>
                  <a:cubicBezTo>
                    <a:pt x="2104795" y="164131"/>
                    <a:pt x="2116361" y="185526"/>
                    <a:pt x="2138363" y="200195"/>
                  </a:cubicBezTo>
                  <a:cubicBezTo>
                    <a:pt x="2152409" y="209559"/>
                    <a:pt x="2155481" y="210258"/>
                    <a:pt x="2166938" y="224007"/>
                  </a:cubicBezTo>
                  <a:cubicBezTo>
                    <a:pt x="2170602" y="228404"/>
                    <a:pt x="2173288" y="233532"/>
                    <a:pt x="2176463" y="238295"/>
                  </a:cubicBezTo>
                  <a:cubicBezTo>
                    <a:pt x="2178050" y="243057"/>
                    <a:pt x="2178980" y="248092"/>
                    <a:pt x="2181225" y="252582"/>
                  </a:cubicBezTo>
                  <a:cubicBezTo>
                    <a:pt x="2187856" y="265845"/>
                    <a:pt x="2194503" y="270623"/>
                    <a:pt x="2205038" y="281157"/>
                  </a:cubicBezTo>
                  <a:cubicBezTo>
                    <a:pt x="2206625" y="285920"/>
                    <a:pt x="2205715" y="292527"/>
                    <a:pt x="2209800" y="295445"/>
                  </a:cubicBezTo>
                  <a:cubicBezTo>
                    <a:pt x="2217970" y="301281"/>
                    <a:pt x="2228471" y="303320"/>
                    <a:pt x="2238375" y="304970"/>
                  </a:cubicBezTo>
                  <a:cubicBezTo>
                    <a:pt x="2287367" y="313134"/>
                    <a:pt x="2257322" y="308991"/>
                    <a:pt x="2328863" y="314495"/>
                  </a:cubicBezTo>
                  <a:cubicBezTo>
                    <a:pt x="2336800" y="316082"/>
                    <a:pt x="2344773" y="317501"/>
                    <a:pt x="2352675" y="319257"/>
                  </a:cubicBezTo>
                  <a:cubicBezTo>
                    <a:pt x="2359065" y="320677"/>
                    <a:pt x="2365237" y="323155"/>
                    <a:pt x="2371725" y="324020"/>
                  </a:cubicBezTo>
                  <a:cubicBezTo>
                    <a:pt x="2389106" y="326337"/>
                    <a:pt x="2406650" y="327195"/>
                    <a:pt x="2424113" y="328782"/>
                  </a:cubicBezTo>
                  <a:lnTo>
                    <a:pt x="2452688" y="371645"/>
                  </a:lnTo>
                  <a:lnTo>
                    <a:pt x="2462213" y="385932"/>
                  </a:lnTo>
                  <a:cubicBezTo>
                    <a:pt x="2474912" y="424033"/>
                    <a:pt x="2455863" y="379582"/>
                    <a:pt x="2481263" y="404982"/>
                  </a:cubicBezTo>
                  <a:cubicBezTo>
                    <a:pt x="2506663" y="430382"/>
                    <a:pt x="2462212" y="411333"/>
                    <a:pt x="2500313" y="424032"/>
                  </a:cubicBezTo>
                  <a:cubicBezTo>
                    <a:pt x="2590406" y="484094"/>
                    <a:pt x="2492883" y="422698"/>
                    <a:pt x="2543175" y="447845"/>
                  </a:cubicBezTo>
                  <a:cubicBezTo>
                    <a:pt x="2548295" y="450405"/>
                    <a:pt x="2552232" y="455045"/>
                    <a:pt x="2557463" y="457370"/>
                  </a:cubicBezTo>
                  <a:cubicBezTo>
                    <a:pt x="2566638" y="461448"/>
                    <a:pt x="2576513" y="463720"/>
                    <a:pt x="2586038" y="466895"/>
                  </a:cubicBezTo>
                  <a:cubicBezTo>
                    <a:pt x="2590800" y="468482"/>
                    <a:pt x="2595455" y="470439"/>
                    <a:pt x="2600325" y="471657"/>
                  </a:cubicBezTo>
                  <a:cubicBezTo>
                    <a:pt x="2606675" y="473245"/>
                    <a:pt x="2613106" y="474539"/>
                    <a:pt x="2619375" y="476420"/>
                  </a:cubicBezTo>
                  <a:cubicBezTo>
                    <a:pt x="2633800" y="480748"/>
                    <a:pt x="2647950" y="485944"/>
                    <a:pt x="2662238" y="490707"/>
                  </a:cubicBezTo>
                  <a:cubicBezTo>
                    <a:pt x="2667000" y="492294"/>
                    <a:pt x="2671507" y="495327"/>
                    <a:pt x="2676525" y="495470"/>
                  </a:cubicBezTo>
                  <a:lnTo>
                    <a:pt x="2843213" y="500232"/>
                  </a:lnTo>
                  <a:cubicBezTo>
                    <a:pt x="2860675" y="501820"/>
                    <a:pt x="2878201" y="502820"/>
                    <a:pt x="2895600" y="504995"/>
                  </a:cubicBezTo>
                  <a:cubicBezTo>
                    <a:pt x="2903632" y="505999"/>
                    <a:pt x="2911331" y="509295"/>
                    <a:pt x="2919413" y="509757"/>
                  </a:cubicBezTo>
                  <a:cubicBezTo>
                    <a:pt x="2966987" y="512475"/>
                    <a:pt x="3014663" y="512932"/>
                    <a:pt x="3062288" y="514520"/>
                  </a:cubicBezTo>
                  <a:cubicBezTo>
                    <a:pt x="3079750" y="516107"/>
                    <a:pt x="3097530" y="515608"/>
                    <a:pt x="3114675" y="519282"/>
                  </a:cubicBezTo>
                  <a:cubicBezTo>
                    <a:pt x="3120272" y="520481"/>
                    <a:pt x="3123732" y="526482"/>
                    <a:pt x="3128963" y="528807"/>
                  </a:cubicBezTo>
                  <a:cubicBezTo>
                    <a:pt x="3138138" y="532885"/>
                    <a:pt x="3157538" y="538332"/>
                    <a:pt x="3157538" y="538332"/>
                  </a:cubicBezTo>
                  <a:cubicBezTo>
                    <a:pt x="3167063" y="544682"/>
                    <a:pt x="3182493" y="546522"/>
                    <a:pt x="3186113" y="557382"/>
                  </a:cubicBezTo>
                  <a:cubicBezTo>
                    <a:pt x="3187700" y="562145"/>
                    <a:pt x="3188437" y="567282"/>
                    <a:pt x="3190875" y="571670"/>
                  </a:cubicBezTo>
                  <a:cubicBezTo>
                    <a:pt x="3196434" y="581677"/>
                    <a:pt x="3206304" y="589385"/>
                    <a:pt x="3209925" y="600245"/>
                  </a:cubicBezTo>
                  <a:cubicBezTo>
                    <a:pt x="3213322" y="610435"/>
                    <a:pt x="3215525" y="621218"/>
                    <a:pt x="3224213" y="628820"/>
                  </a:cubicBezTo>
                  <a:cubicBezTo>
                    <a:pt x="3244368" y="646456"/>
                    <a:pt x="3247452" y="646091"/>
                    <a:pt x="3267075" y="652632"/>
                  </a:cubicBezTo>
                  <a:lnTo>
                    <a:pt x="3295650" y="681207"/>
                  </a:lnTo>
                  <a:cubicBezTo>
                    <a:pt x="3300413" y="685970"/>
                    <a:pt x="3306202" y="689891"/>
                    <a:pt x="3309938" y="695495"/>
                  </a:cubicBezTo>
                  <a:lnTo>
                    <a:pt x="3319463" y="709782"/>
                  </a:lnTo>
                  <a:cubicBezTo>
                    <a:pt x="3329622" y="740263"/>
                    <a:pt x="3315653" y="711052"/>
                    <a:pt x="3338513" y="728832"/>
                  </a:cubicBezTo>
                  <a:cubicBezTo>
                    <a:pt x="3349146" y="737102"/>
                    <a:pt x="3357563" y="747882"/>
                    <a:pt x="3367088" y="757407"/>
                  </a:cubicBezTo>
                  <a:cubicBezTo>
                    <a:pt x="3377623" y="767942"/>
                    <a:pt x="3382399" y="774588"/>
                    <a:pt x="3395663" y="781220"/>
                  </a:cubicBezTo>
                  <a:cubicBezTo>
                    <a:pt x="3400153" y="783465"/>
                    <a:pt x="3405188" y="784395"/>
                    <a:pt x="3409950" y="785982"/>
                  </a:cubicBezTo>
                  <a:cubicBezTo>
                    <a:pt x="3424238" y="795507"/>
                    <a:pt x="3425825" y="793919"/>
                    <a:pt x="3433763" y="809795"/>
                  </a:cubicBezTo>
                  <a:cubicBezTo>
                    <a:pt x="3436008" y="814285"/>
                    <a:pt x="3436087" y="819694"/>
                    <a:pt x="3438525" y="824082"/>
                  </a:cubicBezTo>
                  <a:cubicBezTo>
                    <a:pt x="3465820" y="873213"/>
                    <a:pt x="3451560" y="834614"/>
                    <a:pt x="3462338" y="866945"/>
                  </a:cubicBezTo>
                  <a:cubicBezTo>
                    <a:pt x="3460750" y="1144757"/>
                    <a:pt x="3460439" y="1422580"/>
                    <a:pt x="3457575" y="1700382"/>
                  </a:cubicBezTo>
                  <a:cubicBezTo>
                    <a:pt x="3456611" y="1793853"/>
                    <a:pt x="3477168" y="1774634"/>
                    <a:pt x="3438525" y="1800395"/>
                  </a:cubicBezTo>
                  <a:cubicBezTo>
                    <a:pt x="3422650" y="1824207"/>
                    <a:pt x="3433763" y="1811507"/>
                    <a:pt x="3400425" y="1833732"/>
                  </a:cubicBezTo>
                  <a:lnTo>
                    <a:pt x="3386138" y="1843257"/>
                  </a:lnTo>
                  <a:lnTo>
                    <a:pt x="3367088" y="1871832"/>
                  </a:lnTo>
                  <a:cubicBezTo>
                    <a:pt x="3363913" y="1876595"/>
                    <a:pt x="3362326" y="1882945"/>
                    <a:pt x="3357563" y="1886120"/>
                  </a:cubicBezTo>
                  <a:lnTo>
                    <a:pt x="3343275" y="1895645"/>
                  </a:lnTo>
                  <a:cubicBezTo>
                    <a:pt x="3340100" y="1900407"/>
                    <a:pt x="3338219" y="1906356"/>
                    <a:pt x="3333750" y="1909932"/>
                  </a:cubicBezTo>
                  <a:cubicBezTo>
                    <a:pt x="3329830" y="1913068"/>
                    <a:pt x="3323013" y="1911145"/>
                    <a:pt x="3319463" y="1914695"/>
                  </a:cubicBezTo>
                  <a:cubicBezTo>
                    <a:pt x="3311368" y="1922790"/>
                    <a:pt x="3304034" y="1932410"/>
                    <a:pt x="3300413" y="1943270"/>
                  </a:cubicBezTo>
                  <a:cubicBezTo>
                    <a:pt x="3296539" y="1954889"/>
                    <a:pt x="3295356" y="1962613"/>
                    <a:pt x="3286125" y="1971845"/>
                  </a:cubicBezTo>
                  <a:cubicBezTo>
                    <a:pt x="3282078" y="1975892"/>
                    <a:pt x="3276600" y="1978195"/>
                    <a:pt x="3271838" y="1981370"/>
                  </a:cubicBezTo>
                  <a:cubicBezTo>
                    <a:pt x="3252210" y="2010811"/>
                    <a:pt x="3274004" y="1982090"/>
                    <a:pt x="3248025" y="2005182"/>
                  </a:cubicBezTo>
                  <a:cubicBezTo>
                    <a:pt x="3237957" y="2014131"/>
                    <a:pt x="3226922" y="2022549"/>
                    <a:pt x="3219450" y="2033757"/>
                  </a:cubicBezTo>
                  <a:cubicBezTo>
                    <a:pt x="3216275" y="2038520"/>
                    <a:pt x="3214395" y="2044469"/>
                    <a:pt x="3209925" y="2048045"/>
                  </a:cubicBezTo>
                  <a:cubicBezTo>
                    <a:pt x="3206005" y="2051181"/>
                    <a:pt x="3200400" y="2051220"/>
                    <a:pt x="3195638" y="2052807"/>
                  </a:cubicBezTo>
                  <a:cubicBezTo>
                    <a:pt x="3190875" y="2057570"/>
                    <a:pt x="3186954" y="2063359"/>
                    <a:pt x="3181350" y="2067095"/>
                  </a:cubicBezTo>
                  <a:cubicBezTo>
                    <a:pt x="3177173" y="2069880"/>
                    <a:pt x="3170983" y="2068721"/>
                    <a:pt x="3167063" y="2071857"/>
                  </a:cubicBezTo>
                  <a:cubicBezTo>
                    <a:pt x="3136290" y="2096476"/>
                    <a:pt x="3179161" y="2078938"/>
                    <a:pt x="3143250" y="2090907"/>
                  </a:cubicBezTo>
                  <a:cubicBezTo>
                    <a:pt x="3131281" y="2126818"/>
                    <a:pt x="3148819" y="2083947"/>
                    <a:pt x="3124200" y="2114720"/>
                  </a:cubicBezTo>
                  <a:cubicBezTo>
                    <a:pt x="3105727" y="2137811"/>
                    <a:pt x="3136325" y="2123378"/>
                    <a:pt x="3105150" y="2133770"/>
                  </a:cubicBezTo>
                  <a:cubicBezTo>
                    <a:pt x="3097837" y="2144739"/>
                    <a:pt x="3096673" y="2152820"/>
                    <a:pt x="3081338" y="2152820"/>
                  </a:cubicBezTo>
                  <a:cubicBezTo>
                    <a:pt x="2996890" y="2152820"/>
                    <a:pt x="2579577" y="2145187"/>
                    <a:pt x="2471738" y="2143295"/>
                  </a:cubicBezTo>
                  <a:cubicBezTo>
                    <a:pt x="2403369" y="2129620"/>
                    <a:pt x="2461190" y="2139278"/>
                    <a:pt x="2314575" y="2143295"/>
                  </a:cubicBezTo>
                  <a:lnTo>
                    <a:pt x="2100263" y="2148057"/>
                  </a:lnTo>
                  <a:cubicBezTo>
                    <a:pt x="2095500" y="2149645"/>
                    <a:pt x="2090465" y="2150575"/>
                    <a:pt x="2085975" y="2152820"/>
                  </a:cubicBezTo>
                  <a:cubicBezTo>
                    <a:pt x="2080856" y="2155380"/>
                    <a:pt x="2077118" y="2160535"/>
                    <a:pt x="2071688" y="2162345"/>
                  </a:cubicBezTo>
                  <a:cubicBezTo>
                    <a:pt x="2062527" y="2165399"/>
                    <a:pt x="2052582" y="2165213"/>
                    <a:pt x="2043113" y="2167107"/>
                  </a:cubicBezTo>
                  <a:cubicBezTo>
                    <a:pt x="2036695" y="2168391"/>
                    <a:pt x="2030413" y="2170282"/>
                    <a:pt x="2024063" y="2171870"/>
                  </a:cubicBezTo>
                  <a:cubicBezTo>
                    <a:pt x="2014954" y="2199194"/>
                    <a:pt x="2025823" y="2173689"/>
                    <a:pt x="2005013" y="2200445"/>
                  </a:cubicBezTo>
                  <a:cubicBezTo>
                    <a:pt x="1975097" y="2238910"/>
                    <a:pt x="1999334" y="2220106"/>
                    <a:pt x="1971675" y="2238545"/>
                  </a:cubicBezTo>
                  <a:cubicBezTo>
                    <a:pt x="1963293" y="2263693"/>
                    <a:pt x="1969698" y="2248654"/>
                    <a:pt x="1947863" y="2281407"/>
                  </a:cubicBezTo>
                  <a:cubicBezTo>
                    <a:pt x="1944688" y="2286170"/>
                    <a:pt x="1942386" y="2291648"/>
                    <a:pt x="1938338" y="2295695"/>
                  </a:cubicBezTo>
                  <a:cubicBezTo>
                    <a:pt x="1920002" y="2314029"/>
                    <a:pt x="1927786" y="2304378"/>
                    <a:pt x="1914525" y="2324270"/>
                  </a:cubicBezTo>
                  <a:cubicBezTo>
                    <a:pt x="1904136" y="2355440"/>
                    <a:pt x="1918565" y="2324848"/>
                    <a:pt x="1895475" y="2343320"/>
                  </a:cubicBezTo>
                  <a:cubicBezTo>
                    <a:pt x="1864699" y="2367940"/>
                    <a:pt x="1907576" y="2350397"/>
                    <a:pt x="1871663" y="2362370"/>
                  </a:cubicBezTo>
                  <a:cubicBezTo>
                    <a:pt x="1862390" y="2390185"/>
                    <a:pt x="1874155" y="2364639"/>
                    <a:pt x="1852613" y="2386182"/>
                  </a:cubicBezTo>
                  <a:cubicBezTo>
                    <a:pt x="1820866" y="2417930"/>
                    <a:pt x="1866897" y="2384598"/>
                    <a:pt x="1828800" y="2409995"/>
                  </a:cubicBezTo>
                  <a:cubicBezTo>
                    <a:pt x="1825625" y="2414757"/>
                    <a:pt x="1823583" y="2420513"/>
                    <a:pt x="1819275" y="2424282"/>
                  </a:cubicBezTo>
                  <a:cubicBezTo>
                    <a:pt x="1810660" y="2431820"/>
                    <a:pt x="1790700" y="2443332"/>
                    <a:pt x="1790700" y="2443332"/>
                  </a:cubicBezTo>
                  <a:cubicBezTo>
                    <a:pt x="1765302" y="2481430"/>
                    <a:pt x="1798635" y="2435398"/>
                    <a:pt x="1766888" y="2467145"/>
                  </a:cubicBezTo>
                  <a:cubicBezTo>
                    <a:pt x="1762841" y="2471192"/>
                    <a:pt x="1761410" y="2477385"/>
                    <a:pt x="1757363" y="2481432"/>
                  </a:cubicBezTo>
                  <a:cubicBezTo>
                    <a:pt x="1740200" y="2498595"/>
                    <a:pt x="1740255" y="2491720"/>
                    <a:pt x="1724025" y="2505245"/>
                  </a:cubicBezTo>
                  <a:cubicBezTo>
                    <a:pt x="1677216" y="2544252"/>
                    <a:pt x="1737674" y="2496359"/>
                    <a:pt x="1700213" y="2533820"/>
                  </a:cubicBezTo>
                  <a:cubicBezTo>
                    <a:pt x="1672695" y="2561338"/>
                    <a:pt x="1698946" y="2522522"/>
                    <a:pt x="1671638" y="2557632"/>
                  </a:cubicBezTo>
                  <a:cubicBezTo>
                    <a:pt x="1671630" y="2557642"/>
                    <a:pt x="1647829" y="2593346"/>
                    <a:pt x="1643063" y="2600495"/>
                  </a:cubicBezTo>
                  <a:cubicBezTo>
                    <a:pt x="1639888" y="2605257"/>
                    <a:pt x="1639184" y="2613841"/>
                    <a:pt x="1633538" y="2614782"/>
                  </a:cubicBezTo>
                  <a:cubicBezTo>
                    <a:pt x="1624013" y="2616370"/>
                    <a:pt x="1614389" y="2617450"/>
                    <a:pt x="1604963" y="2619545"/>
                  </a:cubicBezTo>
                  <a:cubicBezTo>
                    <a:pt x="1600062" y="2620634"/>
                    <a:pt x="1595651" y="2623644"/>
                    <a:pt x="1590675" y="2624307"/>
                  </a:cubicBezTo>
                  <a:cubicBezTo>
                    <a:pt x="1575395" y="2626344"/>
                    <a:pt x="1477907" y="2633042"/>
                    <a:pt x="1466850" y="2633832"/>
                  </a:cubicBezTo>
                  <a:cubicBezTo>
                    <a:pt x="1455738" y="2635420"/>
                    <a:pt x="1444265" y="2635369"/>
                    <a:pt x="1433513" y="2638595"/>
                  </a:cubicBezTo>
                  <a:cubicBezTo>
                    <a:pt x="1428030" y="2640240"/>
                    <a:pt x="1424345" y="2645560"/>
                    <a:pt x="1419225" y="2648120"/>
                  </a:cubicBezTo>
                  <a:cubicBezTo>
                    <a:pt x="1414735" y="2650365"/>
                    <a:pt x="1409700" y="2651295"/>
                    <a:pt x="1404938" y="2652882"/>
                  </a:cubicBezTo>
                  <a:cubicBezTo>
                    <a:pt x="1400175" y="2657645"/>
                    <a:pt x="1396254" y="2663434"/>
                    <a:pt x="1390650" y="2667170"/>
                  </a:cubicBezTo>
                  <a:cubicBezTo>
                    <a:pt x="1349295" y="2694740"/>
                    <a:pt x="1407658" y="2640637"/>
                    <a:pt x="1362075" y="2686220"/>
                  </a:cubicBezTo>
                  <a:cubicBezTo>
                    <a:pt x="1360488" y="2690982"/>
                    <a:pt x="1360863" y="2696957"/>
                    <a:pt x="1357313" y="2700507"/>
                  </a:cubicBezTo>
                  <a:cubicBezTo>
                    <a:pt x="1353763" y="2704057"/>
                    <a:pt x="1347384" y="2702779"/>
                    <a:pt x="1343025" y="2705270"/>
                  </a:cubicBezTo>
                  <a:cubicBezTo>
                    <a:pt x="1302657" y="2728337"/>
                    <a:pt x="1342448" y="2713399"/>
                    <a:pt x="1309688" y="2724320"/>
                  </a:cubicBezTo>
                  <a:cubicBezTo>
                    <a:pt x="1299296" y="2755492"/>
                    <a:pt x="1313729" y="2724897"/>
                    <a:pt x="1290638" y="2743370"/>
                  </a:cubicBezTo>
                  <a:cubicBezTo>
                    <a:pt x="1268336" y="2761212"/>
                    <a:pt x="1291688" y="2752773"/>
                    <a:pt x="1276350" y="2771945"/>
                  </a:cubicBezTo>
                  <a:cubicBezTo>
                    <a:pt x="1272774" y="2776414"/>
                    <a:pt x="1266825" y="2778295"/>
                    <a:pt x="1262063" y="2781470"/>
                  </a:cubicBezTo>
                  <a:cubicBezTo>
                    <a:pt x="1250090" y="2817383"/>
                    <a:pt x="1267633" y="2774506"/>
                    <a:pt x="1243013" y="2805282"/>
                  </a:cubicBezTo>
                  <a:cubicBezTo>
                    <a:pt x="1224541" y="2828372"/>
                    <a:pt x="1255133" y="2813943"/>
                    <a:pt x="1223963" y="2824332"/>
                  </a:cubicBezTo>
                  <a:cubicBezTo>
                    <a:pt x="1220788" y="2829095"/>
                    <a:pt x="1218485" y="2834573"/>
                    <a:pt x="1214438" y="2838620"/>
                  </a:cubicBezTo>
                  <a:cubicBezTo>
                    <a:pt x="1210391" y="2842667"/>
                    <a:pt x="1203919" y="2843837"/>
                    <a:pt x="1200150" y="2848145"/>
                  </a:cubicBezTo>
                  <a:cubicBezTo>
                    <a:pt x="1161254" y="2892597"/>
                    <a:pt x="1198960" y="2864813"/>
                    <a:pt x="1166813" y="2886245"/>
                  </a:cubicBezTo>
                  <a:cubicBezTo>
                    <a:pt x="1162619" y="2898825"/>
                    <a:pt x="1155281" y="2925013"/>
                    <a:pt x="1143000" y="2929107"/>
                  </a:cubicBezTo>
                  <a:cubicBezTo>
                    <a:pt x="1138238" y="2930695"/>
                    <a:pt x="1133203" y="2931625"/>
                    <a:pt x="1128713" y="2933870"/>
                  </a:cubicBezTo>
                  <a:cubicBezTo>
                    <a:pt x="1123593" y="2936430"/>
                    <a:pt x="1119855" y="2941585"/>
                    <a:pt x="1114425" y="2943395"/>
                  </a:cubicBezTo>
                  <a:cubicBezTo>
                    <a:pt x="1105264" y="2946448"/>
                    <a:pt x="1095375" y="2946570"/>
                    <a:pt x="1085850" y="2948157"/>
                  </a:cubicBezTo>
                  <a:cubicBezTo>
                    <a:pt x="1053689" y="2958879"/>
                    <a:pt x="1093275" y="2946507"/>
                    <a:pt x="1042988" y="2957682"/>
                  </a:cubicBezTo>
                  <a:cubicBezTo>
                    <a:pt x="1038087" y="2958771"/>
                    <a:pt x="1033463" y="2960857"/>
                    <a:pt x="1028700" y="2962445"/>
                  </a:cubicBezTo>
                  <a:lnTo>
                    <a:pt x="904875" y="2957682"/>
                  </a:lnTo>
                  <a:cubicBezTo>
                    <a:pt x="839797" y="2955739"/>
                    <a:pt x="774569" y="2957349"/>
                    <a:pt x="709613" y="2952920"/>
                  </a:cubicBezTo>
                  <a:cubicBezTo>
                    <a:pt x="703902" y="2952531"/>
                    <a:pt x="700088" y="2946570"/>
                    <a:pt x="695325" y="2943395"/>
                  </a:cubicBezTo>
                  <a:cubicBezTo>
                    <a:pt x="682291" y="2904286"/>
                    <a:pt x="701959" y="2966412"/>
                    <a:pt x="685800" y="2891007"/>
                  </a:cubicBezTo>
                  <a:cubicBezTo>
                    <a:pt x="683696" y="2881190"/>
                    <a:pt x="679450" y="2871957"/>
                    <a:pt x="676275" y="2862432"/>
                  </a:cubicBezTo>
                  <a:cubicBezTo>
                    <a:pt x="674688" y="2857670"/>
                    <a:pt x="672731" y="2853015"/>
                    <a:pt x="671513" y="2848145"/>
                  </a:cubicBezTo>
                  <a:cubicBezTo>
                    <a:pt x="669925" y="2841795"/>
                    <a:pt x="671720" y="2833355"/>
                    <a:pt x="666750" y="2829095"/>
                  </a:cubicBezTo>
                  <a:cubicBezTo>
                    <a:pt x="659127" y="2822561"/>
                    <a:pt x="647700" y="2822745"/>
                    <a:pt x="638175" y="2819570"/>
                  </a:cubicBezTo>
                  <a:lnTo>
                    <a:pt x="609600" y="2810045"/>
                  </a:lnTo>
                  <a:cubicBezTo>
                    <a:pt x="604838" y="2808458"/>
                    <a:pt x="600302" y="2805836"/>
                    <a:pt x="595313" y="2805282"/>
                  </a:cubicBezTo>
                  <a:lnTo>
                    <a:pt x="552450" y="2800520"/>
                  </a:lnTo>
                  <a:cubicBezTo>
                    <a:pt x="514782" y="2787962"/>
                    <a:pt x="558610" y="2801290"/>
                    <a:pt x="476250" y="2790995"/>
                  </a:cubicBezTo>
                  <a:cubicBezTo>
                    <a:pt x="471269" y="2790372"/>
                    <a:pt x="466725" y="2787820"/>
                    <a:pt x="461963" y="2786232"/>
                  </a:cubicBezTo>
                  <a:cubicBezTo>
                    <a:pt x="434975" y="2787820"/>
                    <a:pt x="407941" y="2788750"/>
                    <a:pt x="381000" y="2790995"/>
                  </a:cubicBezTo>
                  <a:cubicBezTo>
                    <a:pt x="369814" y="2791927"/>
                    <a:pt x="358888" y="2795757"/>
                    <a:pt x="347663" y="2795757"/>
                  </a:cubicBezTo>
                  <a:cubicBezTo>
                    <a:pt x="303185" y="2795757"/>
                    <a:pt x="258763" y="2792582"/>
                    <a:pt x="214313" y="2790995"/>
                  </a:cubicBezTo>
                  <a:cubicBezTo>
                    <a:pt x="209550" y="2789407"/>
                    <a:pt x="204926" y="2787321"/>
                    <a:pt x="200025" y="2786232"/>
                  </a:cubicBezTo>
                  <a:cubicBezTo>
                    <a:pt x="173568" y="2780353"/>
                    <a:pt x="145814" y="2779139"/>
                    <a:pt x="119063" y="2776707"/>
                  </a:cubicBezTo>
                  <a:cubicBezTo>
                    <a:pt x="112713" y="2775120"/>
                    <a:pt x="106307" y="2773743"/>
                    <a:pt x="100013" y="2771945"/>
                  </a:cubicBezTo>
                  <a:cubicBezTo>
                    <a:pt x="95186" y="2770566"/>
                    <a:pt x="90701" y="2767846"/>
                    <a:pt x="85725" y="2767182"/>
                  </a:cubicBezTo>
                  <a:cubicBezTo>
                    <a:pt x="66777" y="2764656"/>
                    <a:pt x="47625" y="2764007"/>
                    <a:pt x="28575" y="2762420"/>
                  </a:cubicBezTo>
                  <a:cubicBezTo>
                    <a:pt x="26988" y="2749720"/>
                    <a:pt x="26103" y="2736912"/>
                    <a:pt x="23813" y="2724320"/>
                  </a:cubicBezTo>
                  <a:cubicBezTo>
                    <a:pt x="22915" y="2719381"/>
                    <a:pt x="20429" y="2714859"/>
                    <a:pt x="19050" y="2710032"/>
                  </a:cubicBezTo>
                  <a:cubicBezTo>
                    <a:pt x="17252" y="2703738"/>
                    <a:pt x="15875" y="2697332"/>
                    <a:pt x="14288" y="2690982"/>
                  </a:cubicBezTo>
                  <a:cubicBezTo>
                    <a:pt x="12700" y="2676695"/>
                    <a:pt x="11888" y="2662300"/>
                    <a:pt x="9525" y="2648120"/>
                  </a:cubicBezTo>
                  <a:cubicBezTo>
                    <a:pt x="8700" y="2643168"/>
                    <a:pt x="5748" y="2638755"/>
                    <a:pt x="4763" y="2633832"/>
                  </a:cubicBezTo>
                  <a:cubicBezTo>
                    <a:pt x="2562" y="2622825"/>
                    <a:pt x="1588" y="2611607"/>
                    <a:pt x="0" y="2600495"/>
                  </a:cubicBezTo>
                  <a:cubicBezTo>
                    <a:pt x="1588" y="2578270"/>
                    <a:pt x="891" y="2555763"/>
                    <a:pt x="4763" y="2533820"/>
                  </a:cubicBezTo>
                  <a:cubicBezTo>
                    <a:pt x="5758" y="2528183"/>
                    <a:pt x="8784" y="2521104"/>
                    <a:pt x="14288" y="2519532"/>
                  </a:cubicBezTo>
                  <a:cubicBezTo>
                    <a:pt x="32669" y="2514280"/>
                    <a:pt x="52388" y="2516357"/>
                    <a:pt x="71438" y="2514770"/>
                  </a:cubicBezTo>
                  <a:cubicBezTo>
                    <a:pt x="119215" y="2505213"/>
                    <a:pt x="77783" y="2519338"/>
                    <a:pt x="104775" y="2495720"/>
                  </a:cubicBezTo>
                  <a:cubicBezTo>
                    <a:pt x="113390" y="2488182"/>
                    <a:pt x="133350" y="2476670"/>
                    <a:pt x="133350" y="2476670"/>
                  </a:cubicBezTo>
                  <a:cubicBezTo>
                    <a:pt x="145325" y="2440749"/>
                    <a:pt x="129170" y="2485032"/>
                    <a:pt x="147638" y="2448095"/>
                  </a:cubicBezTo>
                  <a:cubicBezTo>
                    <a:pt x="153498" y="2436374"/>
                    <a:pt x="155335" y="2416200"/>
                    <a:pt x="157163" y="2405232"/>
                  </a:cubicBezTo>
                  <a:cubicBezTo>
                    <a:pt x="155575" y="2346495"/>
                    <a:pt x="155009" y="2287721"/>
                    <a:pt x="152400" y="2229020"/>
                  </a:cubicBezTo>
                  <a:cubicBezTo>
                    <a:pt x="151832" y="2216234"/>
                    <a:pt x="147891" y="2203716"/>
                    <a:pt x="147638" y="2190920"/>
                  </a:cubicBezTo>
                  <a:cubicBezTo>
                    <a:pt x="138512" y="1730060"/>
                    <a:pt x="189708" y="1888517"/>
                    <a:pt x="138113" y="1733720"/>
                  </a:cubicBezTo>
                  <a:cubicBezTo>
                    <a:pt x="139700" y="1644820"/>
                    <a:pt x="140008" y="1555888"/>
                    <a:pt x="142875" y="1467020"/>
                  </a:cubicBezTo>
                  <a:cubicBezTo>
                    <a:pt x="143186" y="1457369"/>
                    <a:pt x="146722" y="1448058"/>
                    <a:pt x="147638" y="1438445"/>
                  </a:cubicBezTo>
                  <a:cubicBezTo>
                    <a:pt x="149020" y="1423932"/>
                    <a:pt x="146556" y="1361485"/>
                    <a:pt x="161925" y="1338432"/>
                  </a:cubicBezTo>
                  <a:cubicBezTo>
                    <a:pt x="165100" y="1333670"/>
                    <a:pt x="167403" y="1328192"/>
                    <a:pt x="171450" y="1324145"/>
                  </a:cubicBezTo>
                  <a:cubicBezTo>
                    <a:pt x="194304" y="1301292"/>
                    <a:pt x="236088" y="1311473"/>
                    <a:pt x="261938" y="1309857"/>
                  </a:cubicBezTo>
                  <a:cubicBezTo>
                    <a:pt x="273378" y="1306997"/>
                    <a:pt x="287052" y="1305849"/>
                    <a:pt x="295275" y="1295570"/>
                  </a:cubicBezTo>
                  <a:cubicBezTo>
                    <a:pt x="298411" y="1291650"/>
                    <a:pt x="297793" y="1285772"/>
                    <a:pt x="300038" y="1281282"/>
                  </a:cubicBezTo>
                  <a:cubicBezTo>
                    <a:pt x="302598" y="1276163"/>
                    <a:pt x="306388" y="1271757"/>
                    <a:pt x="309563" y="1266995"/>
                  </a:cubicBezTo>
                  <a:cubicBezTo>
                    <a:pt x="311150" y="1227307"/>
                    <a:pt x="313252" y="1187637"/>
                    <a:pt x="314325" y="1147932"/>
                  </a:cubicBezTo>
                  <a:cubicBezTo>
                    <a:pt x="320907" y="904401"/>
                    <a:pt x="294377" y="988714"/>
                    <a:pt x="323850" y="900282"/>
                  </a:cubicBezTo>
                  <a:cubicBezTo>
                    <a:pt x="325438" y="865357"/>
                    <a:pt x="325932" y="830365"/>
                    <a:pt x="328613" y="795507"/>
                  </a:cubicBezTo>
                  <a:cubicBezTo>
                    <a:pt x="329115" y="788981"/>
                    <a:pt x="331494" y="782726"/>
                    <a:pt x="333375" y="776457"/>
                  </a:cubicBezTo>
                  <a:cubicBezTo>
                    <a:pt x="336260" y="766840"/>
                    <a:pt x="346869" y="740738"/>
                    <a:pt x="352425" y="728832"/>
                  </a:cubicBezTo>
                  <a:close/>
                </a:path>
              </a:pathLst>
            </a:custGeom>
            <a:solidFill>
              <a:srgbClr val="FF0000">
                <a:alpha val="21000"/>
              </a:srgbClr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フリーフォーム 27"/>
            <p:cNvSpPr/>
            <p:nvPr/>
          </p:nvSpPr>
          <p:spPr>
            <a:xfrm>
              <a:off x="6400031" y="3897505"/>
              <a:ext cx="2153355" cy="2746520"/>
            </a:xfrm>
            <a:custGeom>
              <a:avLst/>
              <a:gdLst>
                <a:gd name="connsiteX0" fmla="*/ 1200150 w 3013328"/>
                <a:gd name="connsiteY0" fmla="*/ 236582 h 3843382"/>
                <a:gd name="connsiteX1" fmla="*/ 1263650 w 3013328"/>
                <a:gd name="connsiteY1" fmla="*/ 230232 h 3843382"/>
                <a:gd name="connsiteX2" fmla="*/ 1282700 w 3013328"/>
                <a:gd name="connsiteY2" fmla="*/ 223882 h 3843382"/>
                <a:gd name="connsiteX3" fmla="*/ 1333500 w 3013328"/>
                <a:gd name="connsiteY3" fmla="*/ 211182 h 3843382"/>
                <a:gd name="connsiteX4" fmla="*/ 1752600 w 3013328"/>
                <a:gd name="connsiteY4" fmla="*/ 223882 h 3843382"/>
                <a:gd name="connsiteX5" fmla="*/ 1841500 w 3013328"/>
                <a:gd name="connsiteY5" fmla="*/ 217532 h 3843382"/>
                <a:gd name="connsiteX6" fmla="*/ 1854200 w 3013328"/>
                <a:gd name="connsiteY6" fmla="*/ 84182 h 3843382"/>
                <a:gd name="connsiteX7" fmla="*/ 1866900 w 3013328"/>
                <a:gd name="connsiteY7" fmla="*/ 65132 h 3843382"/>
                <a:gd name="connsiteX8" fmla="*/ 1917700 w 3013328"/>
                <a:gd name="connsiteY8" fmla="*/ 65132 h 3843382"/>
                <a:gd name="connsiteX9" fmla="*/ 2019300 w 3013328"/>
                <a:gd name="connsiteY9" fmla="*/ 58782 h 3843382"/>
                <a:gd name="connsiteX10" fmla="*/ 2635250 w 3013328"/>
                <a:gd name="connsiteY10" fmla="*/ 52432 h 3843382"/>
                <a:gd name="connsiteX11" fmla="*/ 2787650 w 3013328"/>
                <a:gd name="connsiteY11" fmla="*/ 58782 h 3843382"/>
                <a:gd name="connsiteX12" fmla="*/ 2825750 w 3013328"/>
                <a:gd name="connsiteY12" fmla="*/ 71482 h 3843382"/>
                <a:gd name="connsiteX13" fmla="*/ 2832100 w 3013328"/>
                <a:gd name="connsiteY13" fmla="*/ 90532 h 3843382"/>
                <a:gd name="connsiteX14" fmla="*/ 2870200 w 3013328"/>
                <a:gd name="connsiteY14" fmla="*/ 103232 h 3843382"/>
                <a:gd name="connsiteX15" fmla="*/ 2889250 w 3013328"/>
                <a:gd name="connsiteY15" fmla="*/ 109582 h 3843382"/>
                <a:gd name="connsiteX16" fmla="*/ 2882900 w 3013328"/>
                <a:gd name="connsiteY16" fmla="*/ 211182 h 3843382"/>
                <a:gd name="connsiteX17" fmla="*/ 2889250 w 3013328"/>
                <a:gd name="connsiteY17" fmla="*/ 236582 h 3843382"/>
                <a:gd name="connsiteX18" fmla="*/ 2908300 w 3013328"/>
                <a:gd name="connsiteY18" fmla="*/ 242932 h 3843382"/>
                <a:gd name="connsiteX19" fmla="*/ 2965450 w 3013328"/>
                <a:gd name="connsiteY19" fmla="*/ 249282 h 3843382"/>
                <a:gd name="connsiteX20" fmla="*/ 2978150 w 3013328"/>
                <a:gd name="connsiteY20" fmla="*/ 693782 h 3843382"/>
                <a:gd name="connsiteX21" fmla="*/ 2971800 w 3013328"/>
                <a:gd name="connsiteY21" fmla="*/ 1373232 h 3843382"/>
                <a:gd name="connsiteX22" fmla="*/ 2832100 w 3013328"/>
                <a:gd name="connsiteY22" fmla="*/ 1887582 h 3843382"/>
                <a:gd name="connsiteX23" fmla="*/ 2813050 w 3013328"/>
                <a:gd name="connsiteY23" fmla="*/ 1944732 h 3843382"/>
                <a:gd name="connsiteX24" fmla="*/ 2806700 w 3013328"/>
                <a:gd name="connsiteY24" fmla="*/ 1963782 h 3843382"/>
                <a:gd name="connsiteX25" fmla="*/ 2800350 w 3013328"/>
                <a:gd name="connsiteY25" fmla="*/ 1989182 h 3843382"/>
                <a:gd name="connsiteX26" fmla="*/ 2794000 w 3013328"/>
                <a:gd name="connsiteY26" fmla="*/ 2020932 h 3843382"/>
                <a:gd name="connsiteX27" fmla="*/ 2787650 w 3013328"/>
                <a:gd name="connsiteY27" fmla="*/ 2039982 h 3843382"/>
                <a:gd name="connsiteX28" fmla="*/ 2781300 w 3013328"/>
                <a:gd name="connsiteY28" fmla="*/ 2179682 h 3843382"/>
                <a:gd name="connsiteX29" fmla="*/ 2762250 w 3013328"/>
                <a:gd name="connsiteY29" fmla="*/ 2192382 h 3843382"/>
                <a:gd name="connsiteX30" fmla="*/ 2705100 w 3013328"/>
                <a:gd name="connsiteY30" fmla="*/ 2198732 h 3843382"/>
                <a:gd name="connsiteX31" fmla="*/ 2667000 w 3013328"/>
                <a:gd name="connsiteY31" fmla="*/ 2205082 h 3843382"/>
                <a:gd name="connsiteX32" fmla="*/ 2647950 w 3013328"/>
                <a:gd name="connsiteY32" fmla="*/ 2262232 h 3843382"/>
                <a:gd name="connsiteX33" fmla="*/ 2641600 w 3013328"/>
                <a:gd name="connsiteY33" fmla="*/ 2605132 h 3843382"/>
                <a:gd name="connsiteX34" fmla="*/ 2603500 w 3013328"/>
                <a:gd name="connsiteY34" fmla="*/ 2681332 h 3843382"/>
                <a:gd name="connsiteX35" fmla="*/ 2584450 w 3013328"/>
                <a:gd name="connsiteY35" fmla="*/ 2694032 h 3843382"/>
                <a:gd name="connsiteX36" fmla="*/ 2571750 w 3013328"/>
                <a:gd name="connsiteY36" fmla="*/ 2713082 h 3843382"/>
                <a:gd name="connsiteX37" fmla="*/ 2552700 w 3013328"/>
                <a:gd name="connsiteY37" fmla="*/ 2725782 h 3843382"/>
                <a:gd name="connsiteX38" fmla="*/ 2527300 w 3013328"/>
                <a:gd name="connsiteY38" fmla="*/ 2770232 h 3843382"/>
                <a:gd name="connsiteX39" fmla="*/ 2508250 w 3013328"/>
                <a:gd name="connsiteY39" fmla="*/ 2782932 h 3843382"/>
                <a:gd name="connsiteX40" fmla="*/ 2482850 w 3013328"/>
                <a:gd name="connsiteY40" fmla="*/ 2821032 h 3843382"/>
                <a:gd name="connsiteX41" fmla="*/ 2470150 w 3013328"/>
                <a:gd name="connsiteY41" fmla="*/ 2840082 h 3843382"/>
                <a:gd name="connsiteX42" fmla="*/ 2451100 w 3013328"/>
                <a:gd name="connsiteY42" fmla="*/ 2846432 h 3843382"/>
                <a:gd name="connsiteX43" fmla="*/ 2413000 w 3013328"/>
                <a:gd name="connsiteY43" fmla="*/ 2878182 h 3843382"/>
                <a:gd name="connsiteX44" fmla="*/ 2393950 w 3013328"/>
                <a:gd name="connsiteY44" fmla="*/ 2890882 h 3843382"/>
                <a:gd name="connsiteX45" fmla="*/ 2362200 w 3013328"/>
                <a:gd name="connsiteY45" fmla="*/ 2922632 h 3843382"/>
                <a:gd name="connsiteX46" fmla="*/ 2330450 w 3013328"/>
                <a:gd name="connsiteY46" fmla="*/ 2954382 h 3843382"/>
                <a:gd name="connsiteX47" fmla="*/ 2286000 w 3013328"/>
                <a:gd name="connsiteY47" fmla="*/ 3005182 h 3843382"/>
                <a:gd name="connsiteX48" fmla="*/ 2254250 w 3013328"/>
                <a:gd name="connsiteY48" fmla="*/ 3036932 h 3843382"/>
                <a:gd name="connsiteX49" fmla="*/ 2235200 w 3013328"/>
                <a:gd name="connsiteY49" fmla="*/ 3055982 h 3843382"/>
                <a:gd name="connsiteX50" fmla="*/ 2197100 w 3013328"/>
                <a:gd name="connsiteY50" fmla="*/ 3081382 h 3843382"/>
                <a:gd name="connsiteX51" fmla="*/ 2184400 w 3013328"/>
                <a:gd name="connsiteY51" fmla="*/ 3100432 h 3843382"/>
                <a:gd name="connsiteX52" fmla="*/ 2178050 w 3013328"/>
                <a:gd name="connsiteY52" fmla="*/ 3119482 h 3843382"/>
                <a:gd name="connsiteX53" fmla="*/ 2146300 w 3013328"/>
                <a:gd name="connsiteY53" fmla="*/ 3157582 h 3843382"/>
                <a:gd name="connsiteX54" fmla="*/ 2127250 w 3013328"/>
                <a:gd name="connsiteY54" fmla="*/ 3233782 h 3843382"/>
                <a:gd name="connsiteX55" fmla="*/ 2120900 w 3013328"/>
                <a:gd name="connsiteY55" fmla="*/ 3278232 h 3843382"/>
                <a:gd name="connsiteX56" fmla="*/ 2108200 w 3013328"/>
                <a:gd name="connsiteY56" fmla="*/ 3360782 h 3843382"/>
                <a:gd name="connsiteX57" fmla="*/ 2095500 w 3013328"/>
                <a:gd name="connsiteY57" fmla="*/ 3386182 h 3843382"/>
                <a:gd name="connsiteX58" fmla="*/ 2076450 w 3013328"/>
                <a:gd name="connsiteY58" fmla="*/ 3392532 h 3843382"/>
                <a:gd name="connsiteX59" fmla="*/ 2070100 w 3013328"/>
                <a:gd name="connsiteY59" fmla="*/ 3411582 h 3843382"/>
                <a:gd name="connsiteX60" fmla="*/ 2032000 w 3013328"/>
                <a:gd name="connsiteY60" fmla="*/ 3436982 h 3843382"/>
                <a:gd name="connsiteX61" fmla="*/ 2000250 w 3013328"/>
                <a:gd name="connsiteY61" fmla="*/ 3468732 h 3843382"/>
                <a:gd name="connsiteX62" fmla="*/ 1987550 w 3013328"/>
                <a:gd name="connsiteY62" fmla="*/ 3487782 h 3843382"/>
                <a:gd name="connsiteX63" fmla="*/ 1949450 w 3013328"/>
                <a:gd name="connsiteY63" fmla="*/ 3500482 h 3843382"/>
                <a:gd name="connsiteX64" fmla="*/ 1758950 w 3013328"/>
                <a:gd name="connsiteY64" fmla="*/ 3513182 h 3843382"/>
                <a:gd name="connsiteX65" fmla="*/ 1708150 w 3013328"/>
                <a:gd name="connsiteY65" fmla="*/ 3519532 h 3843382"/>
                <a:gd name="connsiteX66" fmla="*/ 1670050 w 3013328"/>
                <a:gd name="connsiteY66" fmla="*/ 3544932 h 3843382"/>
                <a:gd name="connsiteX67" fmla="*/ 1651000 w 3013328"/>
                <a:gd name="connsiteY67" fmla="*/ 3602082 h 3843382"/>
                <a:gd name="connsiteX68" fmla="*/ 1644650 w 3013328"/>
                <a:gd name="connsiteY68" fmla="*/ 3621132 h 3843382"/>
                <a:gd name="connsiteX69" fmla="*/ 1587500 w 3013328"/>
                <a:gd name="connsiteY69" fmla="*/ 3652882 h 3843382"/>
                <a:gd name="connsiteX70" fmla="*/ 1562100 w 3013328"/>
                <a:gd name="connsiteY70" fmla="*/ 3690982 h 3843382"/>
                <a:gd name="connsiteX71" fmla="*/ 1543050 w 3013328"/>
                <a:gd name="connsiteY71" fmla="*/ 3729082 h 3843382"/>
                <a:gd name="connsiteX72" fmla="*/ 1524000 w 3013328"/>
                <a:gd name="connsiteY72" fmla="*/ 3741782 h 3843382"/>
                <a:gd name="connsiteX73" fmla="*/ 1498600 w 3013328"/>
                <a:gd name="connsiteY73" fmla="*/ 3779882 h 3843382"/>
                <a:gd name="connsiteX74" fmla="*/ 1485900 w 3013328"/>
                <a:gd name="connsiteY74" fmla="*/ 3798932 h 3843382"/>
                <a:gd name="connsiteX75" fmla="*/ 1447800 w 3013328"/>
                <a:gd name="connsiteY75" fmla="*/ 3824332 h 3843382"/>
                <a:gd name="connsiteX76" fmla="*/ 1428750 w 3013328"/>
                <a:gd name="connsiteY76" fmla="*/ 3837032 h 3843382"/>
                <a:gd name="connsiteX77" fmla="*/ 1320800 w 3013328"/>
                <a:gd name="connsiteY77" fmla="*/ 3830682 h 3843382"/>
                <a:gd name="connsiteX78" fmla="*/ 590550 w 3013328"/>
                <a:gd name="connsiteY78" fmla="*/ 3843382 h 3843382"/>
                <a:gd name="connsiteX79" fmla="*/ 520700 w 3013328"/>
                <a:gd name="connsiteY79" fmla="*/ 3824332 h 3843382"/>
                <a:gd name="connsiteX80" fmla="*/ 514350 w 3013328"/>
                <a:gd name="connsiteY80" fmla="*/ 3805282 h 3843382"/>
                <a:gd name="connsiteX81" fmla="*/ 495300 w 3013328"/>
                <a:gd name="connsiteY81" fmla="*/ 3798932 h 3843382"/>
                <a:gd name="connsiteX82" fmla="*/ 457200 w 3013328"/>
                <a:gd name="connsiteY82" fmla="*/ 3773532 h 3843382"/>
                <a:gd name="connsiteX83" fmla="*/ 438150 w 3013328"/>
                <a:gd name="connsiteY83" fmla="*/ 3735432 h 3843382"/>
                <a:gd name="connsiteX84" fmla="*/ 400050 w 3013328"/>
                <a:gd name="connsiteY84" fmla="*/ 3722732 h 3843382"/>
                <a:gd name="connsiteX85" fmla="*/ 374650 w 3013328"/>
                <a:gd name="connsiteY85" fmla="*/ 3684632 h 3843382"/>
                <a:gd name="connsiteX86" fmla="*/ 368300 w 3013328"/>
                <a:gd name="connsiteY86" fmla="*/ 3665582 h 3843382"/>
                <a:gd name="connsiteX87" fmla="*/ 349250 w 3013328"/>
                <a:gd name="connsiteY87" fmla="*/ 3627482 h 3843382"/>
                <a:gd name="connsiteX88" fmla="*/ 342900 w 3013328"/>
                <a:gd name="connsiteY88" fmla="*/ 3417932 h 3843382"/>
                <a:gd name="connsiteX89" fmla="*/ 323850 w 3013328"/>
                <a:gd name="connsiteY89" fmla="*/ 3379832 h 3843382"/>
                <a:gd name="connsiteX90" fmla="*/ 190500 w 3013328"/>
                <a:gd name="connsiteY90" fmla="*/ 3360782 h 3843382"/>
                <a:gd name="connsiteX91" fmla="*/ 171450 w 3013328"/>
                <a:gd name="connsiteY91" fmla="*/ 3125832 h 3843382"/>
                <a:gd name="connsiteX92" fmla="*/ 165100 w 3013328"/>
                <a:gd name="connsiteY92" fmla="*/ 3068682 h 3843382"/>
                <a:gd name="connsiteX93" fmla="*/ 158750 w 3013328"/>
                <a:gd name="connsiteY93" fmla="*/ 3049632 h 3843382"/>
                <a:gd name="connsiteX94" fmla="*/ 139700 w 3013328"/>
                <a:gd name="connsiteY94" fmla="*/ 3036932 h 3843382"/>
                <a:gd name="connsiteX95" fmla="*/ 44450 w 3013328"/>
                <a:gd name="connsiteY95" fmla="*/ 3030582 h 3843382"/>
                <a:gd name="connsiteX96" fmla="*/ 25400 w 3013328"/>
                <a:gd name="connsiteY96" fmla="*/ 3024232 h 3843382"/>
                <a:gd name="connsiteX97" fmla="*/ 0 w 3013328"/>
                <a:gd name="connsiteY97" fmla="*/ 2986132 h 3843382"/>
                <a:gd name="connsiteX98" fmla="*/ 6350 w 3013328"/>
                <a:gd name="connsiteY98" fmla="*/ 2789282 h 3843382"/>
                <a:gd name="connsiteX99" fmla="*/ 12700 w 3013328"/>
                <a:gd name="connsiteY99" fmla="*/ 2243182 h 3843382"/>
                <a:gd name="connsiteX100" fmla="*/ 31750 w 3013328"/>
                <a:gd name="connsiteY100" fmla="*/ 2230482 h 3843382"/>
                <a:gd name="connsiteX101" fmla="*/ 63500 w 3013328"/>
                <a:gd name="connsiteY101" fmla="*/ 2192382 h 3843382"/>
                <a:gd name="connsiteX102" fmla="*/ 82550 w 3013328"/>
                <a:gd name="connsiteY102" fmla="*/ 2179682 h 3843382"/>
                <a:gd name="connsiteX103" fmla="*/ 95250 w 3013328"/>
                <a:gd name="connsiteY103" fmla="*/ 2160632 h 3843382"/>
                <a:gd name="connsiteX104" fmla="*/ 114300 w 3013328"/>
                <a:gd name="connsiteY104" fmla="*/ 2147932 h 3843382"/>
                <a:gd name="connsiteX105" fmla="*/ 120650 w 3013328"/>
                <a:gd name="connsiteY105" fmla="*/ 2128882 h 3843382"/>
                <a:gd name="connsiteX106" fmla="*/ 152400 w 3013328"/>
                <a:gd name="connsiteY106" fmla="*/ 2097132 h 3843382"/>
                <a:gd name="connsiteX107" fmla="*/ 184150 w 3013328"/>
                <a:gd name="connsiteY107" fmla="*/ 2039982 h 3843382"/>
                <a:gd name="connsiteX108" fmla="*/ 203200 w 3013328"/>
                <a:gd name="connsiteY108" fmla="*/ 2033632 h 3843382"/>
                <a:gd name="connsiteX109" fmla="*/ 241300 w 3013328"/>
                <a:gd name="connsiteY109" fmla="*/ 2014582 h 3843382"/>
                <a:gd name="connsiteX110" fmla="*/ 273050 w 3013328"/>
                <a:gd name="connsiteY110" fmla="*/ 1957432 h 3843382"/>
                <a:gd name="connsiteX111" fmla="*/ 330200 w 3013328"/>
                <a:gd name="connsiteY111" fmla="*/ 1912982 h 3843382"/>
                <a:gd name="connsiteX112" fmla="*/ 342900 w 3013328"/>
                <a:gd name="connsiteY112" fmla="*/ 1893932 h 3843382"/>
                <a:gd name="connsiteX113" fmla="*/ 361950 w 3013328"/>
                <a:gd name="connsiteY113" fmla="*/ 1874882 h 3843382"/>
                <a:gd name="connsiteX114" fmla="*/ 374650 w 3013328"/>
                <a:gd name="connsiteY114" fmla="*/ 1855832 h 3843382"/>
                <a:gd name="connsiteX115" fmla="*/ 412750 w 3013328"/>
                <a:gd name="connsiteY115" fmla="*/ 1836782 h 3843382"/>
                <a:gd name="connsiteX116" fmla="*/ 419100 w 3013328"/>
                <a:gd name="connsiteY116" fmla="*/ 1817732 h 3843382"/>
                <a:gd name="connsiteX117" fmla="*/ 444500 w 3013328"/>
                <a:gd name="connsiteY117" fmla="*/ 1779632 h 3843382"/>
                <a:gd name="connsiteX118" fmla="*/ 469900 w 3013328"/>
                <a:gd name="connsiteY118" fmla="*/ 1741532 h 3843382"/>
                <a:gd name="connsiteX119" fmla="*/ 482600 w 3013328"/>
                <a:gd name="connsiteY119" fmla="*/ 1722482 h 3843382"/>
                <a:gd name="connsiteX120" fmla="*/ 495300 w 3013328"/>
                <a:gd name="connsiteY120" fmla="*/ 1703432 h 3843382"/>
                <a:gd name="connsiteX121" fmla="*/ 495300 w 3013328"/>
                <a:gd name="connsiteY121" fmla="*/ 1379582 h 3843382"/>
                <a:gd name="connsiteX122" fmla="*/ 412750 w 3013328"/>
                <a:gd name="connsiteY122" fmla="*/ 1360532 h 3843382"/>
                <a:gd name="connsiteX123" fmla="*/ 361950 w 3013328"/>
                <a:gd name="connsiteY123" fmla="*/ 1328782 h 3843382"/>
                <a:gd name="connsiteX124" fmla="*/ 355600 w 3013328"/>
                <a:gd name="connsiteY124" fmla="*/ 1195432 h 3843382"/>
                <a:gd name="connsiteX125" fmla="*/ 355600 w 3013328"/>
                <a:gd name="connsiteY125" fmla="*/ 1106532 h 3843382"/>
                <a:gd name="connsiteX126" fmla="*/ 412750 w 3013328"/>
                <a:gd name="connsiteY126" fmla="*/ 1074782 h 3843382"/>
                <a:gd name="connsiteX127" fmla="*/ 431800 w 3013328"/>
                <a:gd name="connsiteY127" fmla="*/ 1062082 h 3843382"/>
                <a:gd name="connsiteX128" fmla="*/ 520700 w 3013328"/>
                <a:gd name="connsiteY128" fmla="*/ 1043032 h 3843382"/>
                <a:gd name="connsiteX129" fmla="*/ 533400 w 3013328"/>
                <a:gd name="connsiteY129" fmla="*/ 1004932 h 3843382"/>
                <a:gd name="connsiteX130" fmla="*/ 546100 w 3013328"/>
                <a:gd name="connsiteY130" fmla="*/ 960482 h 3843382"/>
                <a:gd name="connsiteX131" fmla="*/ 558800 w 3013328"/>
                <a:gd name="connsiteY131" fmla="*/ 941432 h 3843382"/>
                <a:gd name="connsiteX132" fmla="*/ 565150 w 3013328"/>
                <a:gd name="connsiteY132" fmla="*/ 922382 h 3843382"/>
                <a:gd name="connsiteX133" fmla="*/ 603250 w 3013328"/>
                <a:gd name="connsiteY133" fmla="*/ 903332 h 3843382"/>
                <a:gd name="connsiteX134" fmla="*/ 660400 w 3013328"/>
                <a:gd name="connsiteY134" fmla="*/ 871582 h 3843382"/>
                <a:gd name="connsiteX135" fmla="*/ 679450 w 3013328"/>
                <a:gd name="connsiteY135" fmla="*/ 833482 h 3843382"/>
                <a:gd name="connsiteX136" fmla="*/ 692150 w 3013328"/>
                <a:gd name="connsiteY136" fmla="*/ 789032 h 3843382"/>
                <a:gd name="connsiteX137" fmla="*/ 711200 w 3013328"/>
                <a:gd name="connsiteY137" fmla="*/ 776332 h 3843382"/>
                <a:gd name="connsiteX138" fmla="*/ 717550 w 3013328"/>
                <a:gd name="connsiteY138" fmla="*/ 757282 h 3843382"/>
                <a:gd name="connsiteX139" fmla="*/ 774700 w 3013328"/>
                <a:gd name="connsiteY139" fmla="*/ 725532 h 3843382"/>
                <a:gd name="connsiteX140" fmla="*/ 793750 w 3013328"/>
                <a:gd name="connsiteY140" fmla="*/ 712832 h 3843382"/>
                <a:gd name="connsiteX141" fmla="*/ 819150 w 3013328"/>
                <a:gd name="connsiteY141" fmla="*/ 681082 h 3843382"/>
                <a:gd name="connsiteX142" fmla="*/ 850900 w 3013328"/>
                <a:gd name="connsiteY142" fmla="*/ 649332 h 3843382"/>
                <a:gd name="connsiteX143" fmla="*/ 857250 w 3013328"/>
                <a:gd name="connsiteY143" fmla="*/ 630282 h 3843382"/>
                <a:gd name="connsiteX144" fmla="*/ 863600 w 3013328"/>
                <a:gd name="connsiteY144" fmla="*/ 604882 h 3843382"/>
                <a:gd name="connsiteX145" fmla="*/ 876300 w 3013328"/>
                <a:gd name="connsiteY145" fmla="*/ 585832 h 3843382"/>
                <a:gd name="connsiteX146" fmla="*/ 882650 w 3013328"/>
                <a:gd name="connsiteY146" fmla="*/ 566782 h 3843382"/>
                <a:gd name="connsiteX147" fmla="*/ 920750 w 3013328"/>
                <a:gd name="connsiteY147" fmla="*/ 547732 h 3843382"/>
                <a:gd name="connsiteX148" fmla="*/ 933450 w 3013328"/>
                <a:gd name="connsiteY148" fmla="*/ 528682 h 3843382"/>
                <a:gd name="connsiteX149" fmla="*/ 952500 w 3013328"/>
                <a:gd name="connsiteY149" fmla="*/ 522332 h 3843382"/>
                <a:gd name="connsiteX150" fmla="*/ 971550 w 3013328"/>
                <a:gd name="connsiteY150" fmla="*/ 509632 h 3843382"/>
                <a:gd name="connsiteX151" fmla="*/ 990600 w 3013328"/>
                <a:gd name="connsiteY151" fmla="*/ 471532 h 3843382"/>
                <a:gd name="connsiteX152" fmla="*/ 1028700 w 3013328"/>
                <a:gd name="connsiteY152" fmla="*/ 446132 h 3843382"/>
                <a:gd name="connsiteX153" fmla="*/ 1092200 w 3013328"/>
                <a:gd name="connsiteY153" fmla="*/ 382632 h 3843382"/>
                <a:gd name="connsiteX154" fmla="*/ 1130300 w 3013328"/>
                <a:gd name="connsiteY154" fmla="*/ 369932 h 3843382"/>
                <a:gd name="connsiteX155" fmla="*/ 1136650 w 3013328"/>
                <a:gd name="connsiteY155" fmla="*/ 350882 h 3843382"/>
                <a:gd name="connsiteX156" fmla="*/ 1168400 w 3013328"/>
                <a:gd name="connsiteY156" fmla="*/ 312782 h 3843382"/>
                <a:gd name="connsiteX157" fmla="*/ 1174750 w 3013328"/>
                <a:gd name="connsiteY157" fmla="*/ 293732 h 3843382"/>
                <a:gd name="connsiteX158" fmla="*/ 1200150 w 3013328"/>
                <a:gd name="connsiteY158" fmla="*/ 236582 h 384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013328" h="3843382">
                  <a:moveTo>
                    <a:pt x="1200150" y="236582"/>
                  </a:moveTo>
                  <a:cubicBezTo>
                    <a:pt x="1214967" y="225999"/>
                    <a:pt x="1242625" y="233467"/>
                    <a:pt x="1263650" y="230232"/>
                  </a:cubicBezTo>
                  <a:cubicBezTo>
                    <a:pt x="1270266" y="229214"/>
                    <a:pt x="1276206" y="225505"/>
                    <a:pt x="1282700" y="223882"/>
                  </a:cubicBezTo>
                  <a:lnTo>
                    <a:pt x="1333500" y="211182"/>
                  </a:lnTo>
                  <a:cubicBezTo>
                    <a:pt x="1503156" y="221162"/>
                    <a:pt x="1525865" y="223882"/>
                    <a:pt x="1752600" y="223882"/>
                  </a:cubicBezTo>
                  <a:cubicBezTo>
                    <a:pt x="1782309" y="223882"/>
                    <a:pt x="1811867" y="219649"/>
                    <a:pt x="1841500" y="217532"/>
                  </a:cubicBezTo>
                  <a:cubicBezTo>
                    <a:pt x="1863159" y="152555"/>
                    <a:pt x="1828995" y="260616"/>
                    <a:pt x="1854200" y="84182"/>
                  </a:cubicBezTo>
                  <a:cubicBezTo>
                    <a:pt x="1855279" y="76627"/>
                    <a:pt x="1862667" y="71482"/>
                    <a:pt x="1866900" y="65132"/>
                  </a:cubicBezTo>
                  <a:cubicBezTo>
                    <a:pt x="1901997" y="76831"/>
                    <a:pt x="1870021" y="69673"/>
                    <a:pt x="1917700" y="65132"/>
                  </a:cubicBezTo>
                  <a:cubicBezTo>
                    <a:pt x="1951480" y="61915"/>
                    <a:pt x="1985433" y="60899"/>
                    <a:pt x="2019300" y="58782"/>
                  </a:cubicBezTo>
                  <a:cubicBezTo>
                    <a:pt x="2203696" y="-64148"/>
                    <a:pt x="2036299" y="42280"/>
                    <a:pt x="2635250" y="52432"/>
                  </a:cubicBezTo>
                  <a:cubicBezTo>
                    <a:pt x="2686087" y="53294"/>
                    <a:pt x="2736850" y="56665"/>
                    <a:pt x="2787650" y="58782"/>
                  </a:cubicBezTo>
                  <a:cubicBezTo>
                    <a:pt x="2800350" y="63015"/>
                    <a:pt x="2821517" y="58782"/>
                    <a:pt x="2825750" y="71482"/>
                  </a:cubicBezTo>
                  <a:cubicBezTo>
                    <a:pt x="2827867" y="77832"/>
                    <a:pt x="2826653" y="86641"/>
                    <a:pt x="2832100" y="90532"/>
                  </a:cubicBezTo>
                  <a:cubicBezTo>
                    <a:pt x="2842993" y="98313"/>
                    <a:pt x="2857500" y="98999"/>
                    <a:pt x="2870200" y="103232"/>
                  </a:cubicBezTo>
                  <a:lnTo>
                    <a:pt x="2889250" y="109582"/>
                  </a:lnTo>
                  <a:cubicBezTo>
                    <a:pt x="2887133" y="143449"/>
                    <a:pt x="2882900" y="177249"/>
                    <a:pt x="2882900" y="211182"/>
                  </a:cubicBezTo>
                  <a:cubicBezTo>
                    <a:pt x="2882900" y="219909"/>
                    <a:pt x="2883798" y="229767"/>
                    <a:pt x="2889250" y="236582"/>
                  </a:cubicBezTo>
                  <a:cubicBezTo>
                    <a:pt x="2893431" y="241809"/>
                    <a:pt x="2901698" y="241832"/>
                    <a:pt x="2908300" y="242932"/>
                  </a:cubicBezTo>
                  <a:cubicBezTo>
                    <a:pt x="2927206" y="246083"/>
                    <a:pt x="2946400" y="247165"/>
                    <a:pt x="2965450" y="249282"/>
                  </a:cubicBezTo>
                  <a:cubicBezTo>
                    <a:pt x="3016347" y="401973"/>
                    <a:pt x="2978150" y="280989"/>
                    <a:pt x="2978150" y="693782"/>
                  </a:cubicBezTo>
                  <a:cubicBezTo>
                    <a:pt x="2978150" y="920275"/>
                    <a:pt x="2974222" y="1146752"/>
                    <a:pt x="2971800" y="1373232"/>
                  </a:cubicBezTo>
                  <a:cubicBezTo>
                    <a:pt x="2965891" y="1925681"/>
                    <a:pt x="3134343" y="1873189"/>
                    <a:pt x="2832100" y="1887582"/>
                  </a:cubicBezTo>
                  <a:lnTo>
                    <a:pt x="2813050" y="1944732"/>
                  </a:lnTo>
                  <a:cubicBezTo>
                    <a:pt x="2810933" y="1951082"/>
                    <a:pt x="2808323" y="1957288"/>
                    <a:pt x="2806700" y="1963782"/>
                  </a:cubicBezTo>
                  <a:cubicBezTo>
                    <a:pt x="2804583" y="1972249"/>
                    <a:pt x="2802243" y="1980663"/>
                    <a:pt x="2800350" y="1989182"/>
                  </a:cubicBezTo>
                  <a:cubicBezTo>
                    <a:pt x="2798009" y="1999718"/>
                    <a:pt x="2796618" y="2010461"/>
                    <a:pt x="2794000" y="2020932"/>
                  </a:cubicBezTo>
                  <a:cubicBezTo>
                    <a:pt x="2792377" y="2027426"/>
                    <a:pt x="2789767" y="2033632"/>
                    <a:pt x="2787650" y="2039982"/>
                  </a:cubicBezTo>
                  <a:cubicBezTo>
                    <a:pt x="2785533" y="2086549"/>
                    <a:pt x="2788963" y="2133701"/>
                    <a:pt x="2781300" y="2179682"/>
                  </a:cubicBezTo>
                  <a:cubicBezTo>
                    <a:pt x="2780045" y="2187210"/>
                    <a:pt x="2769654" y="2190531"/>
                    <a:pt x="2762250" y="2192382"/>
                  </a:cubicBezTo>
                  <a:cubicBezTo>
                    <a:pt x="2743655" y="2197031"/>
                    <a:pt x="2724099" y="2196199"/>
                    <a:pt x="2705100" y="2198732"/>
                  </a:cubicBezTo>
                  <a:cubicBezTo>
                    <a:pt x="2692338" y="2200434"/>
                    <a:pt x="2679700" y="2202965"/>
                    <a:pt x="2667000" y="2205082"/>
                  </a:cubicBezTo>
                  <a:cubicBezTo>
                    <a:pt x="2650954" y="2229151"/>
                    <a:pt x="2649151" y="2226210"/>
                    <a:pt x="2647950" y="2262232"/>
                  </a:cubicBezTo>
                  <a:cubicBezTo>
                    <a:pt x="2644141" y="2376488"/>
                    <a:pt x="2647309" y="2490955"/>
                    <a:pt x="2641600" y="2605132"/>
                  </a:cubicBezTo>
                  <a:cubicBezTo>
                    <a:pt x="2640726" y="2622619"/>
                    <a:pt x="2617339" y="2672106"/>
                    <a:pt x="2603500" y="2681332"/>
                  </a:cubicBezTo>
                  <a:lnTo>
                    <a:pt x="2584450" y="2694032"/>
                  </a:lnTo>
                  <a:cubicBezTo>
                    <a:pt x="2580217" y="2700382"/>
                    <a:pt x="2577146" y="2707686"/>
                    <a:pt x="2571750" y="2713082"/>
                  </a:cubicBezTo>
                  <a:cubicBezTo>
                    <a:pt x="2566354" y="2718478"/>
                    <a:pt x="2557586" y="2719919"/>
                    <a:pt x="2552700" y="2725782"/>
                  </a:cubicBezTo>
                  <a:cubicBezTo>
                    <a:pt x="2527798" y="2755664"/>
                    <a:pt x="2552337" y="2745195"/>
                    <a:pt x="2527300" y="2770232"/>
                  </a:cubicBezTo>
                  <a:cubicBezTo>
                    <a:pt x="2521904" y="2775628"/>
                    <a:pt x="2514600" y="2778699"/>
                    <a:pt x="2508250" y="2782932"/>
                  </a:cubicBezTo>
                  <a:lnTo>
                    <a:pt x="2482850" y="2821032"/>
                  </a:lnTo>
                  <a:cubicBezTo>
                    <a:pt x="2478617" y="2827382"/>
                    <a:pt x="2477390" y="2837669"/>
                    <a:pt x="2470150" y="2840082"/>
                  </a:cubicBezTo>
                  <a:cubicBezTo>
                    <a:pt x="2463800" y="2842199"/>
                    <a:pt x="2457087" y="2843439"/>
                    <a:pt x="2451100" y="2846432"/>
                  </a:cubicBezTo>
                  <a:cubicBezTo>
                    <a:pt x="2427451" y="2858256"/>
                    <a:pt x="2434066" y="2860627"/>
                    <a:pt x="2413000" y="2878182"/>
                  </a:cubicBezTo>
                  <a:cubicBezTo>
                    <a:pt x="2407137" y="2883068"/>
                    <a:pt x="2400300" y="2886649"/>
                    <a:pt x="2393950" y="2890882"/>
                  </a:cubicBezTo>
                  <a:cubicBezTo>
                    <a:pt x="2360083" y="2941682"/>
                    <a:pt x="2404533" y="2880299"/>
                    <a:pt x="2362200" y="2922632"/>
                  </a:cubicBezTo>
                  <a:cubicBezTo>
                    <a:pt x="2319867" y="2964965"/>
                    <a:pt x="2381250" y="2920515"/>
                    <a:pt x="2330450" y="2954382"/>
                  </a:cubicBezTo>
                  <a:cubicBezTo>
                    <a:pt x="2300817" y="2998832"/>
                    <a:pt x="2317750" y="2984015"/>
                    <a:pt x="2286000" y="3005182"/>
                  </a:cubicBezTo>
                  <a:cubicBezTo>
                    <a:pt x="2262717" y="3040107"/>
                    <a:pt x="2286000" y="3010474"/>
                    <a:pt x="2254250" y="3036932"/>
                  </a:cubicBezTo>
                  <a:cubicBezTo>
                    <a:pt x="2247351" y="3042681"/>
                    <a:pt x="2242289" y="3050469"/>
                    <a:pt x="2235200" y="3055982"/>
                  </a:cubicBezTo>
                  <a:cubicBezTo>
                    <a:pt x="2223152" y="3065353"/>
                    <a:pt x="2197100" y="3081382"/>
                    <a:pt x="2197100" y="3081382"/>
                  </a:cubicBezTo>
                  <a:cubicBezTo>
                    <a:pt x="2192867" y="3087732"/>
                    <a:pt x="2187813" y="3093606"/>
                    <a:pt x="2184400" y="3100432"/>
                  </a:cubicBezTo>
                  <a:cubicBezTo>
                    <a:pt x="2181407" y="3106419"/>
                    <a:pt x="2181763" y="3113913"/>
                    <a:pt x="2178050" y="3119482"/>
                  </a:cubicBezTo>
                  <a:cubicBezTo>
                    <a:pt x="2158111" y="3149390"/>
                    <a:pt x="2160150" y="3126419"/>
                    <a:pt x="2146300" y="3157582"/>
                  </a:cubicBezTo>
                  <a:cubicBezTo>
                    <a:pt x="2133534" y="3186305"/>
                    <a:pt x="2131948" y="3203243"/>
                    <a:pt x="2127250" y="3233782"/>
                  </a:cubicBezTo>
                  <a:cubicBezTo>
                    <a:pt x="2124974" y="3248575"/>
                    <a:pt x="2122649" y="3263367"/>
                    <a:pt x="2120900" y="3278232"/>
                  </a:cubicBezTo>
                  <a:cubicBezTo>
                    <a:pt x="2116670" y="3314185"/>
                    <a:pt x="2120400" y="3332315"/>
                    <a:pt x="2108200" y="3360782"/>
                  </a:cubicBezTo>
                  <a:cubicBezTo>
                    <a:pt x="2104471" y="3369483"/>
                    <a:pt x="2102193" y="3379489"/>
                    <a:pt x="2095500" y="3386182"/>
                  </a:cubicBezTo>
                  <a:cubicBezTo>
                    <a:pt x="2090767" y="3390915"/>
                    <a:pt x="2082800" y="3390415"/>
                    <a:pt x="2076450" y="3392532"/>
                  </a:cubicBezTo>
                  <a:cubicBezTo>
                    <a:pt x="2074333" y="3398882"/>
                    <a:pt x="2074833" y="3406849"/>
                    <a:pt x="2070100" y="3411582"/>
                  </a:cubicBezTo>
                  <a:cubicBezTo>
                    <a:pt x="2059307" y="3422375"/>
                    <a:pt x="2032000" y="3436982"/>
                    <a:pt x="2032000" y="3436982"/>
                  </a:cubicBezTo>
                  <a:cubicBezTo>
                    <a:pt x="1998133" y="3487782"/>
                    <a:pt x="2042583" y="3426399"/>
                    <a:pt x="2000250" y="3468732"/>
                  </a:cubicBezTo>
                  <a:cubicBezTo>
                    <a:pt x="1994854" y="3474128"/>
                    <a:pt x="1994022" y="3483737"/>
                    <a:pt x="1987550" y="3487782"/>
                  </a:cubicBezTo>
                  <a:cubicBezTo>
                    <a:pt x="1976198" y="3494877"/>
                    <a:pt x="1962150" y="3496249"/>
                    <a:pt x="1949450" y="3500482"/>
                  </a:cubicBezTo>
                  <a:cubicBezTo>
                    <a:pt x="1876146" y="3524917"/>
                    <a:pt x="1937089" y="3506584"/>
                    <a:pt x="1758950" y="3513182"/>
                  </a:cubicBezTo>
                  <a:cubicBezTo>
                    <a:pt x="1742017" y="3515299"/>
                    <a:pt x="1724221" y="3513792"/>
                    <a:pt x="1708150" y="3519532"/>
                  </a:cubicBezTo>
                  <a:cubicBezTo>
                    <a:pt x="1693776" y="3524666"/>
                    <a:pt x="1670050" y="3544932"/>
                    <a:pt x="1670050" y="3544932"/>
                  </a:cubicBezTo>
                  <a:lnTo>
                    <a:pt x="1651000" y="3602082"/>
                  </a:lnTo>
                  <a:cubicBezTo>
                    <a:pt x="1648883" y="3608432"/>
                    <a:pt x="1650219" y="3617419"/>
                    <a:pt x="1644650" y="3621132"/>
                  </a:cubicBezTo>
                  <a:cubicBezTo>
                    <a:pt x="1600981" y="3650245"/>
                    <a:pt x="1621030" y="3641705"/>
                    <a:pt x="1587500" y="3652882"/>
                  </a:cubicBezTo>
                  <a:cubicBezTo>
                    <a:pt x="1579033" y="3665582"/>
                    <a:pt x="1566927" y="3676502"/>
                    <a:pt x="1562100" y="3690982"/>
                  </a:cubicBezTo>
                  <a:cubicBezTo>
                    <a:pt x="1556935" y="3706476"/>
                    <a:pt x="1555360" y="3716772"/>
                    <a:pt x="1543050" y="3729082"/>
                  </a:cubicBezTo>
                  <a:cubicBezTo>
                    <a:pt x="1537654" y="3734478"/>
                    <a:pt x="1530350" y="3737549"/>
                    <a:pt x="1524000" y="3741782"/>
                  </a:cubicBezTo>
                  <a:lnTo>
                    <a:pt x="1498600" y="3779882"/>
                  </a:lnTo>
                  <a:cubicBezTo>
                    <a:pt x="1494367" y="3786232"/>
                    <a:pt x="1492250" y="3794699"/>
                    <a:pt x="1485900" y="3798932"/>
                  </a:cubicBezTo>
                  <a:lnTo>
                    <a:pt x="1447800" y="3824332"/>
                  </a:lnTo>
                  <a:lnTo>
                    <a:pt x="1428750" y="3837032"/>
                  </a:lnTo>
                  <a:cubicBezTo>
                    <a:pt x="1392767" y="3834915"/>
                    <a:pt x="1356846" y="3830682"/>
                    <a:pt x="1320800" y="3830682"/>
                  </a:cubicBezTo>
                  <a:cubicBezTo>
                    <a:pt x="846105" y="3830682"/>
                    <a:pt x="891568" y="3830294"/>
                    <a:pt x="590550" y="3843382"/>
                  </a:cubicBezTo>
                  <a:cubicBezTo>
                    <a:pt x="570728" y="3840904"/>
                    <a:pt x="536709" y="3844343"/>
                    <a:pt x="520700" y="3824332"/>
                  </a:cubicBezTo>
                  <a:cubicBezTo>
                    <a:pt x="516519" y="3819105"/>
                    <a:pt x="519083" y="3810015"/>
                    <a:pt x="514350" y="3805282"/>
                  </a:cubicBezTo>
                  <a:cubicBezTo>
                    <a:pt x="509617" y="3800549"/>
                    <a:pt x="501151" y="3802183"/>
                    <a:pt x="495300" y="3798932"/>
                  </a:cubicBezTo>
                  <a:cubicBezTo>
                    <a:pt x="481957" y="3791519"/>
                    <a:pt x="457200" y="3773532"/>
                    <a:pt x="457200" y="3773532"/>
                  </a:cubicBezTo>
                  <a:cubicBezTo>
                    <a:pt x="453740" y="3763152"/>
                    <a:pt x="448516" y="3741911"/>
                    <a:pt x="438150" y="3735432"/>
                  </a:cubicBezTo>
                  <a:cubicBezTo>
                    <a:pt x="426798" y="3728337"/>
                    <a:pt x="400050" y="3722732"/>
                    <a:pt x="400050" y="3722732"/>
                  </a:cubicBezTo>
                  <a:cubicBezTo>
                    <a:pt x="391583" y="3710032"/>
                    <a:pt x="379477" y="3699112"/>
                    <a:pt x="374650" y="3684632"/>
                  </a:cubicBezTo>
                  <a:cubicBezTo>
                    <a:pt x="372533" y="3678282"/>
                    <a:pt x="371293" y="3671569"/>
                    <a:pt x="368300" y="3665582"/>
                  </a:cubicBezTo>
                  <a:cubicBezTo>
                    <a:pt x="343681" y="3616343"/>
                    <a:pt x="365211" y="3675365"/>
                    <a:pt x="349250" y="3627482"/>
                  </a:cubicBezTo>
                  <a:cubicBezTo>
                    <a:pt x="347133" y="3557632"/>
                    <a:pt x="346776" y="3487706"/>
                    <a:pt x="342900" y="3417932"/>
                  </a:cubicBezTo>
                  <a:cubicBezTo>
                    <a:pt x="342427" y="3409419"/>
                    <a:pt x="330810" y="3384182"/>
                    <a:pt x="323850" y="3379832"/>
                  </a:cubicBezTo>
                  <a:cubicBezTo>
                    <a:pt x="291235" y="3359448"/>
                    <a:pt x="214315" y="3362370"/>
                    <a:pt x="190500" y="3360782"/>
                  </a:cubicBezTo>
                  <a:cubicBezTo>
                    <a:pt x="156145" y="3257716"/>
                    <a:pt x="182620" y="3349226"/>
                    <a:pt x="171450" y="3125832"/>
                  </a:cubicBezTo>
                  <a:cubicBezTo>
                    <a:pt x="170493" y="3106689"/>
                    <a:pt x="168251" y="3087588"/>
                    <a:pt x="165100" y="3068682"/>
                  </a:cubicBezTo>
                  <a:cubicBezTo>
                    <a:pt x="164000" y="3062080"/>
                    <a:pt x="162931" y="3054859"/>
                    <a:pt x="158750" y="3049632"/>
                  </a:cubicBezTo>
                  <a:cubicBezTo>
                    <a:pt x="153982" y="3043673"/>
                    <a:pt x="147228" y="3038187"/>
                    <a:pt x="139700" y="3036932"/>
                  </a:cubicBezTo>
                  <a:cubicBezTo>
                    <a:pt x="108312" y="3031701"/>
                    <a:pt x="76200" y="3032699"/>
                    <a:pt x="44450" y="3030582"/>
                  </a:cubicBezTo>
                  <a:cubicBezTo>
                    <a:pt x="38100" y="3028465"/>
                    <a:pt x="30133" y="3028965"/>
                    <a:pt x="25400" y="3024232"/>
                  </a:cubicBezTo>
                  <a:cubicBezTo>
                    <a:pt x="14607" y="3013439"/>
                    <a:pt x="0" y="2986132"/>
                    <a:pt x="0" y="2986132"/>
                  </a:cubicBezTo>
                  <a:cubicBezTo>
                    <a:pt x="2117" y="2920515"/>
                    <a:pt x="5228" y="2854923"/>
                    <a:pt x="6350" y="2789282"/>
                  </a:cubicBezTo>
                  <a:cubicBezTo>
                    <a:pt x="9461" y="2607263"/>
                    <a:pt x="4434" y="2425040"/>
                    <a:pt x="12700" y="2243182"/>
                  </a:cubicBezTo>
                  <a:cubicBezTo>
                    <a:pt x="13047" y="2235558"/>
                    <a:pt x="25400" y="2234715"/>
                    <a:pt x="31750" y="2230482"/>
                  </a:cubicBezTo>
                  <a:cubicBezTo>
                    <a:pt x="44237" y="2211751"/>
                    <a:pt x="45165" y="2207661"/>
                    <a:pt x="63500" y="2192382"/>
                  </a:cubicBezTo>
                  <a:cubicBezTo>
                    <a:pt x="69363" y="2187496"/>
                    <a:pt x="76200" y="2183915"/>
                    <a:pt x="82550" y="2179682"/>
                  </a:cubicBezTo>
                  <a:cubicBezTo>
                    <a:pt x="86783" y="2173332"/>
                    <a:pt x="89854" y="2166028"/>
                    <a:pt x="95250" y="2160632"/>
                  </a:cubicBezTo>
                  <a:cubicBezTo>
                    <a:pt x="100646" y="2155236"/>
                    <a:pt x="109532" y="2153891"/>
                    <a:pt x="114300" y="2147932"/>
                  </a:cubicBezTo>
                  <a:cubicBezTo>
                    <a:pt x="118481" y="2142705"/>
                    <a:pt x="117657" y="2134869"/>
                    <a:pt x="120650" y="2128882"/>
                  </a:cubicBezTo>
                  <a:cubicBezTo>
                    <a:pt x="131233" y="2107715"/>
                    <a:pt x="133350" y="2109832"/>
                    <a:pt x="152400" y="2097132"/>
                  </a:cubicBezTo>
                  <a:cubicBezTo>
                    <a:pt x="157991" y="2080358"/>
                    <a:pt x="167774" y="2045441"/>
                    <a:pt x="184150" y="2039982"/>
                  </a:cubicBezTo>
                  <a:cubicBezTo>
                    <a:pt x="190500" y="2037865"/>
                    <a:pt x="197213" y="2036625"/>
                    <a:pt x="203200" y="2033632"/>
                  </a:cubicBezTo>
                  <a:cubicBezTo>
                    <a:pt x="252439" y="2009013"/>
                    <a:pt x="193417" y="2030543"/>
                    <a:pt x="241300" y="2014582"/>
                  </a:cubicBezTo>
                  <a:cubicBezTo>
                    <a:pt x="247917" y="1994731"/>
                    <a:pt x="254335" y="1969909"/>
                    <a:pt x="273050" y="1957432"/>
                  </a:cubicBezTo>
                  <a:cubicBezTo>
                    <a:pt x="299601" y="1939731"/>
                    <a:pt x="311548" y="1935364"/>
                    <a:pt x="330200" y="1912982"/>
                  </a:cubicBezTo>
                  <a:cubicBezTo>
                    <a:pt x="335086" y="1907119"/>
                    <a:pt x="338014" y="1899795"/>
                    <a:pt x="342900" y="1893932"/>
                  </a:cubicBezTo>
                  <a:cubicBezTo>
                    <a:pt x="348649" y="1887033"/>
                    <a:pt x="356201" y="1881781"/>
                    <a:pt x="361950" y="1874882"/>
                  </a:cubicBezTo>
                  <a:cubicBezTo>
                    <a:pt x="366836" y="1869019"/>
                    <a:pt x="369254" y="1861228"/>
                    <a:pt x="374650" y="1855832"/>
                  </a:cubicBezTo>
                  <a:cubicBezTo>
                    <a:pt x="386960" y="1843522"/>
                    <a:pt x="397256" y="1841947"/>
                    <a:pt x="412750" y="1836782"/>
                  </a:cubicBezTo>
                  <a:cubicBezTo>
                    <a:pt x="414867" y="1830432"/>
                    <a:pt x="415849" y="1823583"/>
                    <a:pt x="419100" y="1817732"/>
                  </a:cubicBezTo>
                  <a:cubicBezTo>
                    <a:pt x="426513" y="1804389"/>
                    <a:pt x="436033" y="1792332"/>
                    <a:pt x="444500" y="1779632"/>
                  </a:cubicBezTo>
                  <a:lnTo>
                    <a:pt x="469900" y="1741532"/>
                  </a:lnTo>
                  <a:lnTo>
                    <a:pt x="482600" y="1722482"/>
                  </a:lnTo>
                  <a:lnTo>
                    <a:pt x="495300" y="1703432"/>
                  </a:lnTo>
                  <a:cubicBezTo>
                    <a:pt x="501595" y="1602710"/>
                    <a:pt x="512836" y="1472274"/>
                    <a:pt x="495300" y="1379582"/>
                  </a:cubicBezTo>
                  <a:cubicBezTo>
                    <a:pt x="493363" y="1369344"/>
                    <a:pt x="414146" y="1360731"/>
                    <a:pt x="412750" y="1360532"/>
                  </a:cubicBezTo>
                  <a:cubicBezTo>
                    <a:pt x="367410" y="1345419"/>
                    <a:pt x="382076" y="1358971"/>
                    <a:pt x="361950" y="1328782"/>
                  </a:cubicBezTo>
                  <a:cubicBezTo>
                    <a:pt x="359833" y="1284332"/>
                    <a:pt x="359296" y="1239779"/>
                    <a:pt x="355600" y="1195432"/>
                  </a:cubicBezTo>
                  <a:cubicBezTo>
                    <a:pt x="351850" y="1150428"/>
                    <a:pt x="313740" y="1196231"/>
                    <a:pt x="355600" y="1106532"/>
                  </a:cubicBezTo>
                  <a:cubicBezTo>
                    <a:pt x="367787" y="1080417"/>
                    <a:pt x="393026" y="1084644"/>
                    <a:pt x="412750" y="1074782"/>
                  </a:cubicBezTo>
                  <a:cubicBezTo>
                    <a:pt x="419576" y="1071369"/>
                    <a:pt x="424826" y="1065182"/>
                    <a:pt x="431800" y="1062082"/>
                  </a:cubicBezTo>
                  <a:cubicBezTo>
                    <a:pt x="467206" y="1046346"/>
                    <a:pt x="480688" y="1048034"/>
                    <a:pt x="520700" y="1043032"/>
                  </a:cubicBezTo>
                  <a:cubicBezTo>
                    <a:pt x="524933" y="1030332"/>
                    <a:pt x="530153" y="1017919"/>
                    <a:pt x="533400" y="1004932"/>
                  </a:cubicBezTo>
                  <a:cubicBezTo>
                    <a:pt x="535435" y="996794"/>
                    <a:pt x="541545" y="969592"/>
                    <a:pt x="546100" y="960482"/>
                  </a:cubicBezTo>
                  <a:cubicBezTo>
                    <a:pt x="549513" y="953656"/>
                    <a:pt x="555387" y="948258"/>
                    <a:pt x="558800" y="941432"/>
                  </a:cubicBezTo>
                  <a:cubicBezTo>
                    <a:pt x="561793" y="935445"/>
                    <a:pt x="560969" y="927609"/>
                    <a:pt x="565150" y="922382"/>
                  </a:cubicBezTo>
                  <a:cubicBezTo>
                    <a:pt x="578681" y="905468"/>
                    <a:pt x="586685" y="912535"/>
                    <a:pt x="603250" y="903332"/>
                  </a:cubicBezTo>
                  <a:cubicBezTo>
                    <a:pt x="668754" y="866941"/>
                    <a:pt x="617295" y="885950"/>
                    <a:pt x="660400" y="871582"/>
                  </a:cubicBezTo>
                  <a:cubicBezTo>
                    <a:pt x="674315" y="850710"/>
                    <a:pt x="672877" y="856486"/>
                    <a:pt x="679450" y="833482"/>
                  </a:cubicBezTo>
                  <a:cubicBezTo>
                    <a:pt x="679957" y="831707"/>
                    <a:pt x="688767" y="793261"/>
                    <a:pt x="692150" y="789032"/>
                  </a:cubicBezTo>
                  <a:cubicBezTo>
                    <a:pt x="696918" y="783073"/>
                    <a:pt x="704850" y="780565"/>
                    <a:pt x="711200" y="776332"/>
                  </a:cubicBezTo>
                  <a:cubicBezTo>
                    <a:pt x="713317" y="769982"/>
                    <a:pt x="712817" y="762015"/>
                    <a:pt x="717550" y="757282"/>
                  </a:cubicBezTo>
                  <a:cubicBezTo>
                    <a:pt x="757593" y="717239"/>
                    <a:pt x="742760" y="741502"/>
                    <a:pt x="774700" y="725532"/>
                  </a:cubicBezTo>
                  <a:cubicBezTo>
                    <a:pt x="781526" y="722119"/>
                    <a:pt x="787400" y="717065"/>
                    <a:pt x="793750" y="712832"/>
                  </a:cubicBezTo>
                  <a:cubicBezTo>
                    <a:pt x="806112" y="675746"/>
                    <a:pt x="790427" y="709805"/>
                    <a:pt x="819150" y="681082"/>
                  </a:cubicBezTo>
                  <a:cubicBezTo>
                    <a:pt x="861483" y="638749"/>
                    <a:pt x="800100" y="683199"/>
                    <a:pt x="850900" y="649332"/>
                  </a:cubicBezTo>
                  <a:cubicBezTo>
                    <a:pt x="853017" y="642982"/>
                    <a:pt x="855411" y="636718"/>
                    <a:pt x="857250" y="630282"/>
                  </a:cubicBezTo>
                  <a:cubicBezTo>
                    <a:pt x="859648" y="621891"/>
                    <a:pt x="860162" y="612904"/>
                    <a:pt x="863600" y="604882"/>
                  </a:cubicBezTo>
                  <a:cubicBezTo>
                    <a:pt x="866606" y="597867"/>
                    <a:pt x="872887" y="592658"/>
                    <a:pt x="876300" y="585832"/>
                  </a:cubicBezTo>
                  <a:cubicBezTo>
                    <a:pt x="879293" y="579845"/>
                    <a:pt x="878469" y="572009"/>
                    <a:pt x="882650" y="566782"/>
                  </a:cubicBezTo>
                  <a:cubicBezTo>
                    <a:pt x="891602" y="555591"/>
                    <a:pt x="908201" y="551915"/>
                    <a:pt x="920750" y="547732"/>
                  </a:cubicBezTo>
                  <a:cubicBezTo>
                    <a:pt x="924983" y="541382"/>
                    <a:pt x="927491" y="533450"/>
                    <a:pt x="933450" y="528682"/>
                  </a:cubicBezTo>
                  <a:cubicBezTo>
                    <a:pt x="938677" y="524501"/>
                    <a:pt x="946513" y="525325"/>
                    <a:pt x="952500" y="522332"/>
                  </a:cubicBezTo>
                  <a:cubicBezTo>
                    <a:pt x="959326" y="518919"/>
                    <a:pt x="965200" y="513865"/>
                    <a:pt x="971550" y="509632"/>
                  </a:cubicBezTo>
                  <a:cubicBezTo>
                    <a:pt x="976080" y="496043"/>
                    <a:pt x="979014" y="481669"/>
                    <a:pt x="990600" y="471532"/>
                  </a:cubicBezTo>
                  <a:cubicBezTo>
                    <a:pt x="1002087" y="461481"/>
                    <a:pt x="1028700" y="446132"/>
                    <a:pt x="1028700" y="446132"/>
                  </a:cubicBezTo>
                  <a:cubicBezTo>
                    <a:pt x="1048052" y="417103"/>
                    <a:pt x="1055914" y="394727"/>
                    <a:pt x="1092200" y="382632"/>
                  </a:cubicBezTo>
                  <a:lnTo>
                    <a:pt x="1130300" y="369932"/>
                  </a:lnTo>
                  <a:cubicBezTo>
                    <a:pt x="1132417" y="363582"/>
                    <a:pt x="1133657" y="356869"/>
                    <a:pt x="1136650" y="350882"/>
                  </a:cubicBezTo>
                  <a:cubicBezTo>
                    <a:pt x="1145491" y="333201"/>
                    <a:pt x="1154356" y="326826"/>
                    <a:pt x="1168400" y="312782"/>
                  </a:cubicBezTo>
                  <a:cubicBezTo>
                    <a:pt x="1170517" y="306432"/>
                    <a:pt x="1171757" y="299719"/>
                    <a:pt x="1174750" y="293732"/>
                  </a:cubicBezTo>
                  <a:cubicBezTo>
                    <a:pt x="1182760" y="277711"/>
                    <a:pt x="1185333" y="247165"/>
                    <a:pt x="1200150" y="236582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5500418" y="2718686"/>
              <a:ext cx="1701666" cy="1949021"/>
            </a:xfrm>
            <a:custGeom>
              <a:avLst/>
              <a:gdLst>
                <a:gd name="connsiteX0" fmla="*/ 1252537 w 2381250"/>
                <a:gd name="connsiteY0" fmla="*/ 119293 h 2727390"/>
                <a:gd name="connsiteX1" fmla="*/ 1271587 w 2381250"/>
                <a:gd name="connsiteY1" fmla="*/ 95480 h 2727390"/>
                <a:gd name="connsiteX2" fmla="*/ 1285875 w 2381250"/>
                <a:gd name="connsiteY2" fmla="*/ 85955 h 2727390"/>
                <a:gd name="connsiteX3" fmla="*/ 1304925 w 2381250"/>
                <a:gd name="connsiteY3" fmla="*/ 62143 h 2727390"/>
                <a:gd name="connsiteX4" fmla="*/ 1323975 w 2381250"/>
                <a:gd name="connsiteY4" fmla="*/ 43093 h 2727390"/>
                <a:gd name="connsiteX5" fmla="*/ 1328737 w 2381250"/>
                <a:gd name="connsiteY5" fmla="*/ 28805 h 2727390"/>
                <a:gd name="connsiteX6" fmla="*/ 1357312 w 2381250"/>
                <a:gd name="connsiteY6" fmla="*/ 19280 h 2727390"/>
                <a:gd name="connsiteX7" fmla="*/ 1385887 w 2381250"/>
                <a:gd name="connsiteY7" fmla="*/ 4993 h 2727390"/>
                <a:gd name="connsiteX8" fmla="*/ 1419225 w 2381250"/>
                <a:gd name="connsiteY8" fmla="*/ 9755 h 2727390"/>
                <a:gd name="connsiteX9" fmla="*/ 1433512 w 2381250"/>
                <a:gd name="connsiteY9" fmla="*/ 14518 h 2727390"/>
                <a:gd name="connsiteX10" fmla="*/ 1481137 w 2381250"/>
                <a:gd name="connsiteY10" fmla="*/ 9755 h 2727390"/>
                <a:gd name="connsiteX11" fmla="*/ 1495425 w 2381250"/>
                <a:gd name="connsiteY11" fmla="*/ 4993 h 2727390"/>
                <a:gd name="connsiteX12" fmla="*/ 1776412 w 2381250"/>
                <a:gd name="connsiteY12" fmla="*/ 4993 h 2727390"/>
                <a:gd name="connsiteX13" fmla="*/ 1800225 w 2381250"/>
                <a:gd name="connsiteY13" fmla="*/ 28805 h 2727390"/>
                <a:gd name="connsiteX14" fmla="*/ 1828800 w 2381250"/>
                <a:gd name="connsiteY14" fmla="*/ 52618 h 2727390"/>
                <a:gd name="connsiteX15" fmla="*/ 1838325 w 2381250"/>
                <a:gd name="connsiteY15" fmla="*/ 66905 h 2727390"/>
                <a:gd name="connsiteX16" fmla="*/ 1843087 w 2381250"/>
                <a:gd name="connsiteY16" fmla="*/ 81193 h 2727390"/>
                <a:gd name="connsiteX17" fmla="*/ 1871662 w 2381250"/>
                <a:gd name="connsiteY17" fmla="*/ 100243 h 2727390"/>
                <a:gd name="connsiteX18" fmla="*/ 1881187 w 2381250"/>
                <a:gd name="connsiteY18" fmla="*/ 128818 h 2727390"/>
                <a:gd name="connsiteX19" fmla="*/ 1895475 w 2381250"/>
                <a:gd name="connsiteY19" fmla="*/ 157393 h 2727390"/>
                <a:gd name="connsiteX20" fmla="*/ 1900237 w 2381250"/>
                <a:gd name="connsiteY20" fmla="*/ 257405 h 2727390"/>
                <a:gd name="connsiteX21" fmla="*/ 1909762 w 2381250"/>
                <a:gd name="connsiteY21" fmla="*/ 271693 h 2727390"/>
                <a:gd name="connsiteX22" fmla="*/ 1914525 w 2381250"/>
                <a:gd name="connsiteY22" fmla="*/ 285980 h 2727390"/>
                <a:gd name="connsiteX23" fmla="*/ 1957387 w 2381250"/>
                <a:gd name="connsiteY23" fmla="*/ 309793 h 2727390"/>
                <a:gd name="connsiteX24" fmla="*/ 1962150 w 2381250"/>
                <a:gd name="connsiteY24" fmla="*/ 324080 h 2727390"/>
                <a:gd name="connsiteX25" fmla="*/ 1981200 w 2381250"/>
                <a:gd name="connsiteY25" fmla="*/ 352655 h 2727390"/>
                <a:gd name="connsiteX26" fmla="*/ 1985962 w 2381250"/>
                <a:gd name="connsiteY26" fmla="*/ 400280 h 2727390"/>
                <a:gd name="connsiteX27" fmla="*/ 1990725 w 2381250"/>
                <a:gd name="connsiteY27" fmla="*/ 414568 h 2727390"/>
                <a:gd name="connsiteX28" fmla="*/ 2000250 w 2381250"/>
                <a:gd name="connsiteY28" fmla="*/ 452668 h 2727390"/>
                <a:gd name="connsiteX29" fmla="*/ 2009775 w 2381250"/>
                <a:gd name="connsiteY29" fmla="*/ 466955 h 2727390"/>
                <a:gd name="connsiteX30" fmla="*/ 2014537 w 2381250"/>
                <a:gd name="connsiteY30" fmla="*/ 481243 h 2727390"/>
                <a:gd name="connsiteX31" fmla="*/ 2043112 w 2381250"/>
                <a:gd name="connsiteY31" fmla="*/ 495530 h 2727390"/>
                <a:gd name="connsiteX32" fmla="*/ 2062162 w 2381250"/>
                <a:gd name="connsiteY32" fmla="*/ 524105 h 2727390"/>
                <a:gd name="connsiteX33" fmla="*/ 2071687 w 2381250"/>
                <a:gd name="connsiteY33" fmla="*/ 538393 h 2727390"/>
                <a:gd name="connsiteX34" fmla="*/ 2076450 w 2381250"/>
                <a:gd name="connsiteY34" fmla="*/ 552680 h 2727390"/>
                <a:gd name="connsiteX35" fmla="*/ 2085975 w 2381250"/>
                <a:gd name="connsiteY35" fmla="*/ 666980 h 2727390"/>
                <a:gd name="connsiteX36" fmla="*/ 2095500 w 2381250"/>
                <a:gd name="connsiteY36" fmla="*/ 747943 h 2727390"/>
                <a:gd name="connsiteX37" fmla="*/ 2100262 w 2381250"/>
                <a:gd name="connsiteY37" fmla="*/ 762230 h 2727390"/>
                <a:gd name="connsiteX38" fmla="*/ 2143125 w 2381250"/>
                <a:gd name="connsiteY38" fmla="*/ 786043 h 2727390"/>
                <a:gd name="connsiteX39" fmla="*/ 2157412 w 2381250"/>
                <a:gd name="connsiteY39" fmla="*/ 795568 h 2727390"/>
                <a:gd name="connsiteX40" fmla="*/ 2171700 w 2381250"/>
                <a:gd name="connsiteY40" fmla="*/ 962255 h 2727390"/>
                <a:gd name="connsiteX41" fmla="*/ 2190750 w 2381250"/>
                <a:gd name="connsiteY41" fmla="*/ 1028930 h 2727390"/>
                <a:gd name="connsiteX42" fmla="*/ 2209800 w 2381250"/>
                <a:gd name="connsiteY42" fmla="*/ 1047980 h 2727390"/>
                <a:gd name="connsiteX43" fmla="*/ 2219325 w 2381250"/>
                <a:gd name="connsiteY43" fmla="*/ 1062268 h 2727390"/>
                <a:gd name="connsiteX44" fmla="*/ 2243137 w 2381250"/>
                <a:gd name="connsiteY44" fmla="*/ 1100368 h 2727390"/>
                <a:gd name="connsiteX45" fmla="*/ 2247900 w 2381250"/>
                <a:gd name="connsiteY45" fmla="*/ 1233718 h 2727390"/>
                <a:gd name="connsiteX46" fmla="*/ 2252662 w 2381250"/>
                <a:gd name="connsiteY46" fmla="*/ 1471843 h 2727390"/>
                <a:gd name="connsiteX47" fmla="*/ 2266950 w 2381250"/>
                <a:gd name="connsiteY47" fmla="*/ 1519468 h 2727390"/>
                <a:gd name="connsiteX48" fmla="*/ 2281237 w 2381250"/>
                <a:gd name="connsiteY48" fmla="*/ 1528993 h 2727390"/>
                <a:gd name="connsiteX49" fmla="*/ 2300287 w 2381250"/>
                <a:gd name="connsiteY49" fmla="*/ 1557568 h 2727390"/>
                <a:gd name="connsiteX50" fmla="*/ 2309812 w 2381250"/>
                <a:gd name="connsiteY50" fmla="*/ 1571855 h 2727390"/>
                <a:gd name="connsiteX51" fmla="*/ 2324100 w 2381250"/>
                <a:gd name="connsiteY51" fmla="*/ 1581380 h 2727390"/>
                <a:gd name="connsiteX52" fmla="*/ 2333625 w 2381250"/>
                <a:gd name="connsiteY52" fmla="*/ 1705205 h 2727390"/>
                <a:gd name="connsiteX53" fmla="*/ 2338387 w 2381250"/>
                <a:gd name="connsiteY53" fmla="*/ 1829030 h 2727390"/>
                <a:gd name="connsiteX54" fmla="*/ 2343150 w 2381250"/>
                <a:gd name="connsiteY54" fmla="*/ 1843318 h 2727390"/>
                <a:gd name="connsiteX55" fmla="*/ 2357437 w 2381250"/>
                <a:gd name="connsiteY55" fmla="*/ 1848080 h 2727390"/>
                <a:gd name="connsiteX56" fmla="*/ 2371725 w 2381250"/>
                <a:gd name="connsiteY56" fmla="*/ 1890943 h 2727390"/>
                <a:gd name="connsiteX57" fmla="*/ 2376487 w 2381250"/>
                <a:gd name="connsiteY57" fmla="*/ 1905230 h 2727390"/>
                <a:gd name="connsiteX58" fmla="*/ 2381250 w 2381250"/>
                <a:gd name="connsiteY58" fmla="*/ 1919518 h 2727390"/>
                <a:gd name="connsiteX59" fmla="*/ 2376487 w 2381250"/>
                <a:gd name="connsiteY59" fmla="*/ 1967143 h 2727390"/>
                <a:gd name="connsiteX60" fmla="*/ 2362200 w 2381250"/>
                <a:gd name="connsiteY60" fmla="*/ 1971905 h 2727390"/>
                <a:gd name="connsiteX61" fmla="*/ 2333625 w 2381250"/>
                <a:gd name="connsiteY61" fmla="*/ 1990955 h 2727390"/>
                <a:gd name="connsiteX62" fmla="*/ 2319337 w 2381250"/>
                <a:gd name="connsiteY62" fmla="*/ 2000480 h 2727390"/>
                <a:gd name="connsiteX63" fmla="*/ 2295525 w 2381250"/>
                <a:gd name="connsiteY63" fmla="*/ 2019530 h 2727390"/>
                <a:gd name="connsiteX64" fmla="*/ 2266950 w 2381250"/>
                <a:gd name="connsiteY64" fmla="*/ 2038580 h 2727390"/>
                <a:gd name="connsiteX65" fmla="*/ 2257425 w 2381250"/>
                <a:gd name="connsiteY65" fmla="*/ 2052868 h 2727390"/>
                <a:gd name="connsiteX66" fmla="*/ 2252662 w 2381250"/>
                <a:gd name="connsiteY66" fmla="*/ 2067155 h 2727390"/>
                <a:gd name="connsiteX67" fmla="*/ 2233612 w 2381250"/>
                <a:gd name="connsiteY67" fmla="*/ 2095730 h 2727390"/>
                <a:gd name="connsiteX68" fmla="*/ 2224087 w 2381250"/>
                <a:gd name="connsiteY68" fmla="*/ 2110018 h 2727390"/>
                <a:gd name="connsiteX69" fmla="*/ 2195512 w 2381250"/>
                <a:gd name="connsiteY69" fmla="*/ 2119543 h 2727390"/>
                <a:gd name="connsiteX70" fmla="*/ 2190750 w 2381250"/>
                <a:gd name="connsiteY70" fmla="*/ 2133830 h 2727390"/>
                <a:gd name="connsiteX71" fmla="*/ 2176462 w 2381250"/>
                <a:gd name="connsiteY71" fmla="*/ 2138593 h 2727390"/>
                <a:gd name="connsiteX72" fmla="*/ 2162175 w 2381250"/>
                <a:gd name="connsiteY72" fmla="*/ 2148118 h 2727390"/>
                <a:gd name="connsiteX73" fmla="*/ 2152650 w 2381250"/>
                <a:gd name="connsiteY73" fmla="*/ 2162405 h 2727390"/>
                <a:gd name="connsiteX74" fmla="*/ 2138362 w 2381250"/>
                <a:gd name="connsiteY74" fmla="*/ 2176693 h 2727390"/>
                <a:gd name="connsiteX75" fmla="*/ 2119312 w 2381250"/>
                <a:gd name="connsiteY75" fmla="*/ 2200505 h 2727390"/>
                <a:gd name="connsiteX76" fmla="*/ 2114550 w 2381250"/>
                <a:gd name="connsiteY76" fmla="*/ 2214793 h 2727390"/>
                <a:gd name="connsiteX77" fmla="*/ 2100262 w 2381250"/>
                <a:gd name="connsiteY77" fmla="*/ 2224318 h 2727390"/>
                <a:gd name="connsiteX78" fmla="*/ 2071687 w 2381250"/>
                <a:gd name="connsiteY78" fmla="*/ 2252893 h 2727390"/>
                <a:gd name="connsiteX79" fmla="*/ 2057400 w 2381250"/>
                <a:gd name="connsiteY79" fmla="*/ 2267180 h 2727390"/>
                <a:gd name="connsiteX80" fmla="*/ 2043112 w 2381250"/>
                <a:gd name="connsiteY80" fmla="*/ 2281468 h 2727390"/>
                <a:gd name="connsiteX81" fmla="*/ 2019300 w 2381250"/>
                <a:gd name="connsiteY81" fmla="*/ 2305280 h 2727390"/>
                <a:gd name="connsiteX82" fmla="*/ 2000250 w 2381250"/>
                <a:gd name="connsiteY82" fmla="*/ 2329093 h 2727390"/>
                <a:gd name="connsiteX83" fmla="*/ 1990725 w 2381250"/>
                <a:gd name="connsiteY83" fmla="*/ 2343380 h 2727390"/>
                <a:gd name="connsiteX84" fmla="*/ 1962150 w 2381250"/>
                <a:gd name="connsiteY84" fmla="*/ 2357668 h 2727390"/>
                <a:gd name="connsiteX85" fmla="*/ 1952625 w 2381250"/>
                <a:gd name="connsiteY85" fmla="*/ 2371955 h 2727390"/>
                <a:gd name="connsiteX86" fmla="*/ 1938337 w 2381250"/>
                <a:gd name="connsiteY86" fmla="*/ 2381480 h 2727390"/>
                <a:gd name="connsiteX87" fmla="*/ 1933575 w 2381250"/>
                <a:gd name="connsiteY87" fmla="*/ 2395768 h 2727390"/>
                <a:gd name="connsiteX88" fmla="*/ 1905000 w 2381250"/>
                <a:gd name="connsiteY88" fmla="*/ 2414818 h 2727390"/>
                <a:gd name="connsiteX89" fmla="*/ 1885950 w 2381250"/>
                <a:gd name="connsiteY89" fmla="*/ 2448155 h 2727390"/>
                <a:gd name="connsiteX90" fmla="*/ 1881187 w 2381250"/>
                <a:gd name="connsiteY90" fmla="*/ 2462443 h 2727390"/>
                <a:gd name="connsiteX91" fmla="*/ 1866900 w 2381250"/>
                <a:gd name="connsiteY91" fmla="*/ 2467205 h 2727390"/>
                <a:gd name="connsiteX92" fmla="*/ 1847850 w 2381250"/>
                <a:gd name="connsiteY92" fmla="*/ 2495780 h 2727390"/>
                <a:gd name="connsiteX93" fmla="*/ 1824037 w 2381250"/>
                <a:gd name="connsiteY93" fmla="*/ 2524355 h 2727390"/>
                <a:gd name="connsiteX94" fmla="*/ 1795462 w 2381250"/>
                <a:gd name="connsiteY94" fmla="*/ 2581505 h 2727390"/>
                <a:gd name="connsiteX95" fmla="*/ 1781175 w 2381250"/>
                <a:gd name="connsiteY95" fmla="*/ 2591030 h 2727390"/>
                <a:gd name="connsiteX96" fmla="*/ 1762125 w 2381250"/>
                <a:gd name="connsiteY96" fmla="*/ 2614843 h 2727390"/>
                <a:gd name="connsiteX97" fmla="*/ 1757362 w 2381250"/>
                <a:gd name="connsiteY97" fmla="*/ 2629130 h 2727390"/>
                <a:gd name="connsiteX98" fmla="*/ 1733550 w 2381250"/>
                <a:gd name="connsiteY98" fmla="*/ 2652943 h 2727390"/>
                <a:gd name="connsiteX99" fmla="*/ 1728787 w 2381250"/>
                <a:gd name="connsiteY99" fmla="*/ 2667230 h 2727390"/>
                <a:gd name="connsiteX100" fmla="*/ 1700212 w 2381250"/>
                <a:gd name="connsiteY100" fmla="*/ 2686280 h 2727390"/>
                <a:gd name="connsiteX101" fmla="*/ 1671637 w 2381250"/>
                <a:gd name="connsiteY101" fmla="*/ 2700568 h 2727390"/>
                <a:gd name="connsiteX102" fmla="*/ 1666875 w 2381250"/>
                <a:gd name="connsiteY102" fmla="*/ 2714855 h 2727390"/>
                <a:gd name="connsiteX103" fmla="*/ 1576387 w 2381250"/>
                <a:gd name="connsiteY103" fmla="*/ 2719618 h 2727390"/>
                <a:gd name="connsiteX104" fmla="*/ 1471612 w 2381250"/>
                <a:gd name="connsiteY104" fmla="*/ 2705330 h 2727390"/>
                <a:gd name="connsiteX105" fmla="*/ 1333500 w 2381250"/>
                <a:gd name="connsiteY105" fmla="*/ 2710093 h 2727390"/>
                <a:gd name="connsiteX106" fmla="*/ 1314450 w 2381250"/>
                <a:gd name="connsiteY106" fmla="*/ 2714855 h 2727390"/>
                <a:gd name="connsiteX107" fmla="*/ 1190625 w 2381250"/>
                <a:gd name="connsiteY107" fmla="*/ 2710093 h 2727390"/>
                <a:gd name="connsiteX108" fmla="*/ 1019175 w 2381250"/>
                <a:gd name="connsiteY108" fmla="*/ 2705330 h 2727390"/>
                <a:gd name="connsiteX109" fmla="*/ 876300 w 2381250"/>
                <a:gd name="connsiteY109" fmla="*/ 2705330 h 2727390"/>
                <a:gd name="connsiteX110" fmla="*/ 847725 w 2381250"/>
                <a:gd name="connsiteY110" fmla="*/ 2695805 h 2727390"/>
                <a:gd name="connsiteX111" fmla="*/ 571500 w 2381250"/>
                <a:gd name="connsiteY111" fmla="*/ 2700568 h 2727390"/>
                <a:gd name="connsiteX112" fmla="*/ 485775 w 2381250"/>
                <a:gd name="connsiteY112" fmla="*/ 2695805 h 2727390"/>
                <a:gd name="connsiteX113" fmla="*/ 481012 w 2381250"/>
                <a:gd name="connsiteY113" fmla="*/ 2681518 h 2727390"/>
                <a:gd name="connsiteX114" fmla="*/ 471487 w 2381250"/>
                <a:gd name="connsiteY114" fmla="*/ 2667230 h 2727390"/>
                <a:gd name="connsiteX115" fmla="*/ 452437 w 2381250"/>
                <a:gd name="connsiteY115" fmla="*/ 2643418 h 2727390"/>
                <a:gd name="connsiteX116" fmla="*/ 423862 w 2381250"/>
                <a:gd name="connsiteY116" fmla="*/ 2633893 h 2727390"/>
                <a:gd name="connsiteX117" fmla="*/ 395287 w 2381250"/>
                <a:gd name="connsiteY117" fmla="*/ 2614843 h 2727390"/>
                <a:gd name="connsiteX118" fmla="*/ 376237 w 2381250"/>
                <a:gd name="connsiteY118" fmla="*/ 2557693 h 2727390"/>
                <a:gd name="connsiteX119" fmla="*/ 371475 w 2381250"/>
                <a:gd name="connsiteY119" fmla="*/ 2543405 h 2727390"/>
                <a:gd name="connsiteX120" fmla="*/ 352425 w 2381250"/>
                <a:gd name="connsiteY120" fmla="*/ 2514830 h 2727390"/>
                <a:gd name="connsiteX121" fmla="*/ 314325 w 2381250"/>
                <a:gd name="connsiteY121" fmla="*/ 2491018 h 2727390"/>
                <a:gd name="connsiteX122" fmla="*/ 300037 w 2381250"/>
                <a:gd name="connsiteY122" fmla="*/ 2486255 h 2727390"/>
                <a:gd name="connsiteX123" fmla="*/ 290512 w 2381250"/>
                <a:gd name="connsiteY123" fmla="*/ 2471968 h 2727390"/>
                <a:gd name="connsiteX124" fmla="*/ 261937 w 2381250"/>
                <a:gd name="connsiteY124" fmla="*/ 2457680 h 2727390"/>
                <a:gd name="connsiteX125" fmla="*/ 252412 w 2381250"/>
                <a:gd name="connsiteY125" fmla="*/ 2443393 h 2727390"/>
                <a:gd name="connsiteX126" fmla="*/ 233362 w 2381250"/>
                <a:gd name="connsiteY126" fmla="*/ 2400530 h 2727390"/>
                <a:gd name="connsiteX127" fmla="*/ 204787 w 2381250"/>
                <a:gd name="connsiteY127" fmla="*/ 2381480 h 2727390"/>
                <a:gd name="connsiteX128" fmla="*/ 190500 w 2381250"/>
                <a:gd name="connsiteY128" fmla="*/ 2371955 h 2727390"/>
                <a:gd name="connsiteX129" fmla="*/ 176212 w 2381250"/>
                <a:gd name="connsiteY129" fmla="*/ 2362430 h 2727390"/>
                <a:gd name="connsiteX130" fmla="*/ 171450 w 2381250"/>
                <a:gd name="connsiteY130" fmla="*/ 2348143 h 2727390"/>
                <a:gd name="connsiteX131" fmla="*/ 147637 w 2381250"/>
                <a:gd name="connsiteY131" fmla="*/ 2324330 h 2727390"/>
                <a:gd name="connsiteX132" fmla="*/ 119062 w 2381250"/>
                <a:gd name="connsiteY132" fmla="*/ 2314805 h 2727390"/>
                <a:gd name="connsiteX133" fmla="*/ 100012 w 2381250"/>
                <a:gd name="connsiteY133" fmla="*/ 2271943 h 2727390"/>
                <a:gd name="connsiteX134" fmla="*/ 85725 w 2381250"/>
                <a:gd name="connsiteY134" fmla="*/ 2262418 h 2727390"/>
                <a:gd name="connsiteX135" fmla="*/ 76200 w 2381250"/>
                <a:gd name="connsiteY135" fmla="*/ 2248130 h 2727390"/>
                <a:gd name="connsiteX136" fmla="*/ 57150 w 2381250"/>
                <a:gd name="connsiteY136" fmla="*/ 2219555 h 2727390"/>
                <a:gd name="connsiteX137" fmla="*/ 28575 w 2381250"/>
                <a:gd name="connsiteY137" fmla="*/ 2210030 h 2727390"/>
                <a:gd name="connsiteX138" fmla="*/ 14287 w 2381250"/>
                <a:gd name="connsiteY138" fmla="*/ 2205268 h 2727390"/>
                <a:gd name="connsiteX139" fmla="*/ 9525 w 2381250"/>
                <a:gd name="connsiteY139" fmla="*/ 2190980 h 2727390"/>
                <a:gd name="connsiteX140" fmla="*/ 4762 w 2381250"/>
                <a:gd name="connsiteY140" fmla="*/ 2157643 h 2727390"/>
                <a:gd name="connsiteX141" fmla="*/ 0 w 2381250"/>
                <a:gd name="connsiteY141" fmla="*/ 2133830 h 2727390"/>
                <a:gd name="connsiteX142" fmla="*/ 4762 w 2381250"/>
                <a:gd name="connsiteY142" fmla="*/ 1552805 h 2727390"/>
                <a:gd name="connsiteX143" fmla="*/ 14287 w 2381250"/>
                <a:gd name="connsiteY143" fmla="*/ 1428980 h 2727390"/>
                <a:gd name="connsiteX144" fmla="*/ 19050 w 2381250"/>
                <a:gd name="connsiteY144" fmla="*/ 1205143 h 2727390"/>
                <a:gd name="connsiteX145" fmla="*/ 38100 w 2381250"/>
                <a:gd name="connsiteY145" fmla="*/ 1157518 h 2727390"/>
                <a:gd name="connsiteX146" fmla="*/ 52387 w 2381250"/>
                <a:gd name="connsiteY146" fmla="*/ 1128943 h 2727390"/>
                <a:gd name="connsiteX147" fmla="*/ 80962 w 2381250"/>
                <a:gd name="connsiteY147" fmla="*/ 1109893 h 2727390"/>
                <a:gd name="connsiteX148" fmla="*/ 95250 w 2381250"/>
                <a:gd name="connsiteY148" fmla="*/ 1100368 h 2727390"/>
                <a:gd name="connsiteX149" fmla="*/ 109537 w 2381250"/>
                <a:gd name="connsiteY149" fmla="*/ 1086080 h 2727390"/>
                <a:gd name="connsiteX150" fmla="*/ 114300 w 2381250"/>
                <a:gd name="connsiteY150" fmla="*/ 1071793 h 2727390"/>
                <a:gd name="connsiteX151" fmla="*/ 138112 w 2381250"/>
                <a:gd name="connsiteY151" fmla="*/ 1043218 h 2727390"/>
                <a:gd name="connsiteX152" fmla="*/ 166687 w 2381250"/>
                <a:gd name="connsiteY152" fmla="*/ 1024168 h 2727390"/>
                <a:gd name="connsiteX153" fmla="*/ 180975 w 2381250"/>
                <a:gd name="connsiteY153" fmla="*/ 1014643 h 2727390"/>
                <a:gd name="connsiteX154" fmla="*/ 209550 w 2381250"/>
                <a:gd name="connsiteY154" fmla="*/ 971780 h 2727390"/>
                <a:gd name="connsiteX155" fmla="*/ 219075 w 2381250"/>
                <a:gd name="connsiteY155" fmla="*/ 957493 h 2727390"/>
                <a:gd name="connsiteX156" fmla="*/ 233362 w 2381250"/>
                <a:gd name="connsiteY156" fmla="*/ 947968 h 2727390"/>
                <a:gd name="connsiteX157" fmla="*/ 266700 w 2381250"/>
                <a:gd name="connsiteY157" fmla="*/ 914630 h 2727390"/>
                <a:gd name="connsiteX158" fmla="*/ 280987 w 2381250"/>
                <a:gd name="connsiteY158" fmla="*/ 905105 h 2727390"/>
                <a:gd name="connsiteX159" fmla="*/ 290512 w 2381250"/>
                <a:gd name="connsiteY159" fmla="*/ 890818 h 2727390"/>
                <a:gd name="connsiteX160" fmla="*/ 319087 w 2381250"/>
                <a:gd name="connsiteY160" fmla="*/ 871768 h 2727390"/>
                <a:gd name="connsiteX161" fmla="*/ 342900 w 2381250"/>
                <a:gd name="connsiteY161" fmla="*/ 847955 h 2727390"/>
                <a:gd name="connsiteX162" fmla="*/ 371475 w 2381250"/>
                <a:gd name="connsiteY162" fmla="*/ 824143 h 2727390"/>
                <a:gd name="connsiteX163" fmla="*/ 376237 w 2381250"/>
                <a:gd name="connsiteY163" fmla="*/ 809855 h 2727390"/>
                <a:gd name="connsiteX164" fmla="*/ 385762 w 2381250"/>
                <a:gd name="connsiteY164" fmla="*/ 795568 h 2727390"/>
                <a:gd name="connsiteX165" fmla="*/ 428625 w 2381250"/>
                <a:gd name="connsiteY165" fmla="*/ 757468 h 2727390"/>
                <a:gd name="connsiteX166" fmla="*/ 461962 w 2381250"/>
                <a:gd name="connsiteY166" fmla="*/ 714605 h 2727390"/>
                <a:gd name="connsiteX167" fmla="*/ 471487 w 2381250"/>
                <a:gd name="connsiteY167" fmla="*/ 700318 h 2727390"/>
                <a:gd name="connsiteX168" fmla="*/ 500062 w 2381250"/>
                <a:gd name="connsiteY168" fmla="*/ 686030 h 2727390"/>
                <a:gd name="connsiteX169" fmla="*/ 523875 w 2381250"/>
                <a:gd name="connsiteY169" fmla="*/ 662218 h 2727390"/>
                <a:gd name="connsiteX170" fmla="*/ 538162 w 2381250"/>
                <a:gd name="connsiteY170" fmla="*/ 657455 h 2727390"/>
                <a:gd name="connsiteX171" fmla="*/ 566737 w 2381250"/>
                <a:gd name="connsiteY171" fmla="*/ 638405 h 2727390"/>
                <a:gd name="connsiteX172" fmla="*/ 581025 w 2381250"/>
                <a:gd name="connsiteY172" fmla="*/ 628880 h 2727390"/>
                <a:gd name="connsiteX173" fmla="*/ 595312 w 2381250"/>
                <a:gd name="connsiteY173" fmla="*/ 619355 h 2727390"/>
                <a:gd name="connsiteX174" fmla="*/ 604837 w 2381250"/>
                <a:gd name="connsiteY174" fmla="*/ 605068 h 2727390"/>
                <a:gd name="connsiteX175" fmla="*/ 647700 w 2381250"/>
                <a:gd name="connsiteY175" fmla="*/ 566968 h 2727390"/>
                <a:gd name="connsiteX176" fmla="*/ 671512 w 2381250"/>
                <a:gd name="connsiteY176" fmla="*/ 543155 h 2727390"/>
                <a:gd name="connsiteX177" fmla="*/ 695325 w 2381250"/>
                <a:gd name="connsiteY177" fmla="*/ 519343 h 2727390"/>
                <a:gd name="connsiteX178" fmla="*/ 714375 w 2381250"/>
                <a:gd name="connsiteY178" fmla="*/ 490768 h 2727390"/>
                <a:gd name="connsiteX179" fmla="*/ 723900 w 2381250"/>
                <a:gd name="connsiteY179" fmla="*/ 476480 h 2727390"/>
                <a:gd name="connsiteX180" fmla="*/ 752475 w 2381250"/>
                <a:gd name="connsiteY180" fmla="*/ 457430 h 2727390"/>
                <a:gd name="connsiteX181" fmla="*/ 766762 w 2381250"/>
                <a:gd name="connsiteY181" fmla="*/ 447905 h 2727390"/>
                <a:gd name="connsiteX182" fmla="*/ 776287 w 2381250"/>
                <a:gd name="connsiteY182" fmla="*/ 433618 h 2727390"/>
                <a:gd name="connsiteX183" fmla="*/ 804862 w 2381250"/>
                <a:gd name="connsiteY183" fmla="*/ 424093 h 2727390"/>
                <a:gd name="connsiteX184" fmla="*/ 819150 w 2381250"/>
                <a:gd name="connsiteY184" fmla="*/ 414568 h 2727390"/>
                <a:gd name="connsiteX185" fmla="*/ 833437 w 2381250"/>
                <a:gd name="connsiteY185" fmla="*/ 409805 h 2727390"/>
                <a:gd name="connsiteX186" fmla="*/ 838200 w 2381250"/>
                <a:gd name="connsiteY186" fmla="*/ 395518 h 2727390"/>
                <a:gd name="connsiteX187" fmla="*/ 866775 w 2381250"/>
                <a:gd name="connsiteY187" fmla="*/ 385993 h 2727390"/>
                <a:gd name="connsiteX188" fmla="*/ 909637 w 2381250"/>
                <a:gd name="connsiteY188" fmla="*/ 376468 h 2727390"/>
                <a:gd name="connsiteX189" fmla="*/ 923925 w 2381250"/>
                <a:gd name="connsiteY189" fmla="*/ 347893 h 2727390"/>
                <a:gd name="connsiteX190" fmla="*/ 928687 w 2381250"/>
                <a:gd name="connsiteY190" fmla="*/ 333605 h 2727390"/>
                <a:gd name="connsiteX191" fmla="*/ 933450 w 2381250"/>
                <a:gd name="connsiteY191" fmla="*/ 300268 h 2727390"/>
                <a:gd name="connsiteX192" fmla="*/ 947737 w 2381250"/>
                <a:gd name="connsiteY192" fmla="*/ 295505 h 2727390"/>
                <a:gd name="connsiteX193" fmla="*/ 1009650 w 2381250"/>
                <a:gd name="connsiteY193" fmla="*/ 290743 h 2727390"/>
                <a:gd name="connsiteX194" fmla="*/ 1023937 w 2381250"/>
                <a:gd name="connsiteY194" fmla="*/ 285980 h 2727390"/>
                <a:gd name="connsiteX195" fmla="*/ 1028700 w 2381250"/>
                <a:gd name="connsiteY195" fmla="*/ 271693 h 2727390"/>
                <a:gd name="connsiteX196" fmla="*/ 1033462 w 2381250"/>
                <a:gd name="connsiteY196" fmla="*/ 252643 h 2727390"/>
                <a:gd name="connsiteX197" fmla="*/ 1038225 w 2381250"/>
                <a:gd name="connsiteY197" fmla="*/ 238355 h 2727390"/>
                <a:gd name="connsiteX198" fmla="*/ 1042987 w 2381250"/>
                <a:gd name="connsiteY198" fmla="*/ 214543 h 2727390"/>
                <a:gd name="connsiteX199" fmla="*/ 1057275 w 2381250"/>
                <a:gd name="connsiteY199" fmla="*/ 209780 h 2727390"/>
                <a:gd name="connsiteX200" fmla="*/ 1219200 w 2381250"/>
                <a:gd name="connsiteY200" fmla="*/ 185968 h 2727390"/>
                <a:gd name="connsiteX201" fmla="*/ 1252537 w 2381250"/>
                <a:gd name="connsiteY201" fmla="*/ 119293 h 272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2381250" h="2727390">
                  <a:moveTo>
                    <a:pt x="1252537" y="119293"/>
                  </a:moveTo>
                  <a:cubicBezTo>
                    <a:pt x="1261268" y="104212"/>
                    <a:pt x="1264399" y="102668"/>
                    <a:pt x="1271587" y="95480"/>
                  </a:cubicBezTo>
                  <a:cubicBezTo>
                    <a:pt x="1275634" y="91433"/>
                    <a:pt x="1282299" y="90425"/>
                    <a:pt x="1285875" y="85955"/>
                  </a:cubicBezTo>
                  <a:cubicBezTo>
                    <a:pt x="1312166" y="53092"/>
                    <a:pt x="1263976" y="89441"/>
                    <a:pt x="1304925" y="62143"/>
                  </a:cubicBezTo>
                  <a:cubicBezTo>
                    <a:pt x="1317624" y="24042"/>
                    <a:pt x="1298575" y="68493"/>
                    <a:pt x="1323975" y="43093"/>
                  </a:cubicBezTo>
                  <a:cubicBezTo>
                    <a:pt x="1327525" y="39543"/>
                    <a:pt x="1324652" y="31723"/>
                    <a:pt x="1328737" y="28805"/>
                  </a:cubicBezTo>
                  <a:cubicBezTo>
                    <a:pt x="1336907" y="22969"/>
                    <a:pt x="1348958" y="24849"/>
                    <a:pt x="1357312" y="19280"/>
                  </a:cubicBezTo>
                  <a:cubicBezTo>
                    <a:pt x="1375777" y="6971"/>
                    <a:pt x="1366170" y="11565"/>
                    <a:pt x="1385887" y="4993"/>
                  </a:cubicBezTo>
                  <a:cubicBezTo>
                    <a:pt x="1397000" y="6580"/>
                    <a:pt x="1408218" y="7554"/>
                    <a:pt x="1419225" y="9755"/>
                  </a:cubicBezTo>
                  <a:cubicBezTo>
                    <a:pt x="1424148" y="10740"/>
                    <a:pt x="1428492" y="14518"/>
                    <a:pt x="1433512" y="14518"/>
                  </a:cubicBezTo>
                  <a:cubicBezTo>
                    <a:pt x="1449466" y="14518"/>
                    <a:pt x="1465262" y="11343"/>
                    <a:pt x="1481137" y="9755"/>
                  </a:cubicBezTo>
                  <a:cubicBezTo>
                    <a:pt x="1485900" y="8168"/>
                    <a:pt x="1490430" y="5493"/>
                    <a:pt x="1495425" y="4993"/>
                  </a:cubicBezTo>
                  <a:cubicBezTo>
                    <a:pt x="1593906" y="-4855"/>
                    <a:pt x="1670394" y="2468"/>
                    <a:pt x="1776412" y="4993"/>
                  </a:cubicBezTo>
                  <a:cubicBezTo>
                    <a:pt x="1793876" y="31188"/>
                    <a:pt x="1776410" y="8959"/>
                    <a:pt x="1800225" y="28805"/>
                  </a:cubicBezTo>
                  <a:cubicBezTo>
                    <a:pt x="1836895" y="59364"/>
                    <a:pt x="1793325" y="28969"/>
                    <a:pt x="1828800" y="52618"/>
                  </a:cubicBezTo>
                  <a:cubicBezTo>
                    <a:pt x="1831975" y="57380"/>
                    <a:pt x="1835765" y="61786"/>
                    <a:pt x="1838325" y="66905"/>
                  </a:cubicBezTo>
                  <a:cubicBezTo>
                    <a:pt x="1840570" y="71395"/>
                    <a:pt x="1839537" y="77643"/>
                    <a:pt x="1843087" y="81193"/>
                  </a:cubicBezTo>
                  <a:cubicBezTo>
                    <a:pt x="1851182" y="89288"/>
                    <a:pt x="1871662" y="100243"/>
                    <a:pt x="1871662" y="100243"/>
                  </a:cubicBezTo>
                  <a:cubicBezTo>
                    <a:pt x="1874837" y="109768"/>
                    <a:pt x="1875618" y="120464"/>
                    <a:pt x="1881187" y="128818"/>
                  </a:cubicBezTo>
                  <a:cubicBezTo>
                    <a:pt x="1893497" y="147282"/>
                    <a:pt x="1888902" y="137675"/>
                    <a:pt x="1895475" y="157393"/>
                  </a:cubicBezTo>
                  <a:cubicBezTo>
                    <a:pt x="1897062" y="190730"/>
                    <a:pt x="1896097" y="224288"/>
                    <a:pt x="1900237" y="257405"/>
                  </a:cubicBezTo>
                  <a:cubicBezTo>
                    <a:pt x="1900947" y="263085"/>
                    <a:pt x="1907202" y="266573"/>
                    <a:pt x="1909762" y="271693"/>
                  </a:cubicBezTo>
                  <a:cubicBezTo>
                    <a:pt x="1912007" y="276183"/>
                    <a:pt x="1910975" y="282430"/>
                    <a:pt x="1914525" y="285980"/>
                  </a:cubicBezTo>
                  <a:cubicBezTo>
                    <a:pt x="1930901" y="302355"/>
                    <a:pt x="1939421" y="303804"/>
                    <a:pt x="1957387" y="309793"/>
                  </a:cubicBezTo>
                  <a:cubicBezTo>
                    <a:pt x="1958975" y="314555"/>
                    <a:pt x="1959712" y="319692"/>
                    <a:pt x="1962150" y="324080"/>
                  </a:cubicBezTo>
                  <a:cubicBezTo>
                    <a:pt x="1967710" y="334087"/>
                    <a:pt x="1981200" y="352655"/>
                    <a:pt x="1981200" y="352655"/>
                  </a:cubicBezTo>
                  <a:cubicBezTo>
                    <a:pt x="1982787" y="368530"/>
                    <a:pt x="1983536" y="384511"/>
                    <a:pt x="1985962" y="400280"/>
                  </a:cubicBezTo>
                  <a:cubicBezTo>
                    <a:pt x="1986725" y="405242"/>
                    <a:pt x="1989507" y="409698"/>
                    <a:pt x="1990725" y="414568"/>
                  </a:cubicBezTo>
                  <a:cubicBezTo>
                    <a:pt x="1993443" y="425442"/>
                    <a:pt x="1994805" y="441779"/>
                    <a:pt x="2000250" y="452668"/>
                  </a:cubicBezTo>
                  <a:cubicBezTo>
                    <a:pt x="2002810" y="457787"/>
                    <a:pt x="2006600" y="462193"/>
                    <a:pt x="2009775" y="466955"/>
                  </a:cubicBezTo>
                  <a:cubicBezTo>
                    <a:pt x="2011362" y="471718"/>
                    <a:pt x="2011401" y="477323"/>
                    <a:pt x="2014537" y="481243"/>
                  </a:cubicBezTo>
                  <a:cubicBezTo>
                    <a:pt x="2021251" y="489636"/>
                    <a:pt x="2033700" y="492393"/>
                    <a:pt x="2043112" y="495530"/>
                  </a:cubicBezTo>
                  <a:lnTo>
                    <a:pt x="2062162" y="524105"/>
                  </a:lnTo>
                  <a:cubicBezTo>
                    <a:pt x="2065337" y="528868"/>
                    <a:pt x="2069877" y="532963"/>
                    <a:pt x="2071687" y="538393"/>
                  </a:cubicBezTo>
                  <a:lnTo>
                    <a:pt x="2076450" y="552680"/>
                  </a:lnTo>
                  <a:cubicBezTo>
                    <a:pt x="2085013" y="621192"/>
                    <a:pt x="2079131" y="567748"/>
                    <a:pt x="2085975" y="666980"/>
                  </a:cubicBezTo>
                  <a:cubicBezTo>
                    <a:pt x="2089117" y="712533"/>
                    <a:pt x="2086388" y="716050"/>
                    <a:pt x="2095500" y="747943"/>
                  </a:cubicBezTo>
                  <a:cubicBezTo>
                    <a:pt x="2096879" y="752770"/>
                    <a:pt x="2096712" y="758680"/>
                    <a:pt x="2100262" y="762230"/>
                  </a:cubicBezTo>
                  <a:cubicBezTo>
                    <a:pt x="2130293" y="792261"/>
                    <a:pt x="2119170" y="774065"/>
                    <a:pt x="2143125" y="786043"/>
                  </a:cubicBezTo>
                  <a:cubicBezTo>
                    <a:pt x="2148244" y="788603"/>
                    <a:pt x="2152650" y="792393"/>
                    <a:pt x="2157412" y="795568"/>
                  </a:cubicBezTo>
                  <a:cubicBezTo>
                    <a:pt x="2195402" y="852550"/>
                    <a:pt x="2164348" y="800520"/>
                    <a:pt x="2171700" y="962255"/>
                  </a:cubicBezTo>
                  <a:cubicBezTo>
                    <a:pt x="2174483" y="1023473"/>
                    <a:pt x="2161291" y="1009292"/>
                    <a:pt x="2190750" y="1028930"/>
                  </a:cubicBezTo>
                  <a:cubicBezTo>
                    <a:pt x="2201140" y="1060104"/>
                    <a:pt x="2186709" y="1029507"/>
                    <a:pt x="2209800" y="1047980"/>
                  </a:cubicBezTo>
                  <a:cubicBezTo>
                    <a:pt x="2214270" y="1051556"/>
                    <a:pt x="2216150" y="1057505"/>
                    <a:pt x="2219325" y="1062268"/>
                  </a:cubicBezTo>
                  <a:cubicBezTo>
                    <a:pt x="2230660" y="1096273"/>
                    <a:pt x="2220496" y="1085274"/>
                    <a:pt x="2243137" y="1100368"/>
                  </a:cubicBezTo>
                  <a:cubicBezTo>
                    <a:pt x="2275414" y="1148782"/>
                    <a:pt x="2247900" y="1101450"/>
                    <a:pt x="2247900" y="1233718"/>
                  </a:cubicBezTo>
                  <a:cubicBezTo>
                    <a:pt x="2247900" y="1313109"/>
                    <a:pt x="2249878" y="1392501"/>
                    <a:pt x="2252662" y="1471843"/>
                  </a:cubicBezTo>
                  <a:cubicBezTo>
                    <a:pt x="2253316" y="1490482"/>
                    <a:pt x="2253707" y="1506224"/>
                    <a:pt x="2266950" y="1519468"/>
                  </a:cubicBezTo>
                  <a:cubicBezTo>
                    <a:pt x="2270997" y="1523515"/>
                    <a:pt x="2276475" y="1525818"/>
                    <a:pt x="2281237" y="1528993"/>
                  </a:cubicBezTo>
                  <a:lnTo>
                    <a:pt x="2300287" y="1557568"/>
                  </a:lnTo>
                  <a:cubicBezTo>
                    <a:pt x="2303462" y="1562330"/>
                    <a:pt x="2305050" y="1568680"/>
                    <a:pt x="2309812" y="1571855"/>
                  </a:cubicBezTo>
                  <a:lnTo>
                    <a:pt x="2324100" y="1581380"/>
                  </a:lnTo>
                  <a:cubicBezTo>
                    <a:pt x="2340370" y="1630196"/>
                    <a:pt x="2328992" y="1591697"/>
                    <a:pt x="2333625" y="1705205"/>
                  </a:cubicBezTo>
                  <a:cubicBezTo>
                    <a:pt x="2335310" y="1746476"/>
                    <a:pt x="2335545" y="1787822"/>
                    <a:pt x="2338387" y="1829030"/>
                  </a:cubicBezTo>
                  <a:cubicBezTo>
                    <a:pt x="2338732" y="1834038"/>
                    <a:pt x="2339600" y="1839768"/>
                    <a:pt x="2343150" y="1843318"/>
                  </a:cubicBezTo>
                  <a:cubicBezTo>
                    <a:pt x="2346700" y="1846868"/>
                    <a:pt x="2352675" y="1846493"/>
                    <a:pt x="2357437" y="1848080"/>
                  </a:cubicBezTo>
                  <a:lnTo>
                    <a:pt x="2371725" y="1890943"/>
                  </a:lnTo>
                  <a:lnTo>
                    <a:pt x="2376487" y="1905230"/>
                  </a:lnTo>
                  <a:lnTo>
                    <a:pt x="2381250" y="1919518"/>
                  </a:lnTo>
                  <a:cubicBezTo>
                    <a:pt x="2379662" y="1935393"/>
                    <a:pt x="2381939" y="1952149"/>
                    <a:pt x="2376487" y="1967143"/>
                  </a:cubicBezTo>
                  <a:cubicBezTo>
                    <a:pt x="2374771" y="1971861"/>
                    <a:pt x="2366588" y="1969467"/>
                    <a:pt x="2362200" y="1971905"/>
                  </a:cubicBezTo>
                  <a:cubicBezTo>
                    <a:pt x="2352193" y="1977464"/>
                    <a:pt x="2343150" y="1984605"/>
                    <a:pt x="2333625" y="1990955"/>
                  </a:cubicBezTo>
                  <a:lnTo>
                    <a:pt x="2319337" y="2000480"/>
                  </a:lnTo>
                  <a:cubicBezTo>
                    <a:pt x="2301737" y="2026880"/>
                    <a:pt x="2319882" y="2005999"/>
                    <a:pt x="2295525" y="2019530"/>
                  </a:cubicBezTo>
                  <a:cubicBezTo>
                    <a:pt x="2285518" y="2025089"/>
                    <a:pt x="2266950" y="2038580"/>
                    <a:pt x="2266950" y="2038580"/>
                  </a:cubicBezTo>
                  <a:cubicBezTo>
                    <a:pt x="2263775" y="2043343"/>
                    <a:pt x="2259985" y="2047748"/>
                    <a:pt x="2257425" y="2052868"/>
                  </a:cubicBezTo>
                  <a:cubicBezTo>
                    <a:pt x="2255180" y="2057358"/>
                    <a:pt x="2255100" y="2062767"/>
                    <a:pt x="2252662" y="2067155"/>
                  </a:cubicBezTo>
                  <a:cubicBezTo>
                    <a:pt x="2247102" y="2077162"/>
                    <a:pt x="2239962" y="2086205"/>
                    <a:pt x="2233612" y="2095730"/>
                  </a:cubicBezTo>
                  <a:cubicBezTo>
                    <a:pt x="2230437" y="2100493"/>
                    <a:pt x="2229517" y="2108208"/>
                    <a:pt x="2224087" y="2110018"/>
                  </a:cubicBezTo>
                  <a:lnTo>
                    <a:pt x="2195512" y="2119543"/>
                  </a:lnTo>
                  <a:cubicBezTo>
                    <a:pt x="2193925" y="2124305"/>
                    <a:pt x="2194300" y="2130280"/>
                    <a:pt x="2190750" y="2133830"/>
                  </a:cubicBezTo>
                  <a:cubicBezTo>
                    <a:pt x="2187200" y="2137380"/>
                    <a:pt x="2180952" y="2136348"/>
                    <a:pt x="2176462" y="2138593"/>
                  </a:cubicBezTo>
                  <a:cubicBezTo>
                    <a:pt x="2171343" y="2141153"/>
                    <a:pt x="2166937" y="2144943"/>
                    <a:pt x="2162175" y="2148118"/>
                  </a:cubicBezTo>
                  <a:cubicBezTo>
                    <a:pt x="2159000" y="2152880"/>
                    <a:pt x="2156314" y="2158008"/>
                    <a:pt x="2152650" y="2162405"/>
                  </a:cubicBezTo>
                  <a:cubicBezTo>
                    <a:pt x="2148338" y="2167579"/>
                    <a:pt x="2142098" y="2171089"/>
                    <a:pt x="2138362" y="2176693"/>
                  </a:cubicBezTo>
                  <a:cubicBezTo>
                    <a:pt x="2119959" y="2204297"/>
                    <a:pt x="2151267" y="2179202"/>
                    <a:pt x="2119312" y="2200505"/>
                  </a:cubicBezTo>
                  <a:cubicBezTo>
                    <a:pt x="2117725" y="2205268"/>
                    <a:pt x="2117686" y="2210873"/>
                    <a:pt x="2114550" y="2214793"/>
                  </a:cubicBezTo>
                  <a:cubicBezTo>
                    <a:pt x="2110974" y="2219263"/>
                    <a:pt x="2104540" y="2220515"/>
                    <a:pt x="2100262" y="2224318"/>
                  </a:cubicBezTo>
                  <a:cubicBezTo>
                    <a:pt x="2090194" y="2233267"/>
                    <a:pt x="2081212" y="2243368"/>
                    <a:pt x="2071687" y="2252893"/>
                  </a:cubicBezTo>
                  <a:lnTo>
                    <a:pt x="2057400" y="2267180"/>
                  </a:lnTo>
                  <a:cubicBezTo>
                    <a:pt x="2052637" y="2271943"/>
                    <a:pt x="2046848" y="2275864"/>
                    <a:pt x="2043112" y="2281468"/>
                  </a:cubicBezTo>
                  <a:cubicBezTo>
                    <a:pt x="2030412" y="2300517"/>
                    <a:pt x="2038349" y="2292580"/>
                    <a:pt x="2019300" y="2305280"/>
                  </a:cubicBezTo>
                  <a:cubicBezTo>
                    <a:pt x="2010028" y="2333095"/>
                    <a:pt x="2021792" y="2307551"/>
                    <a:pt x="2000250" y="2329093"/>
                  </a:cubicBezTo>
                  <a:cubicBezTo>
                    <a:pt x="1996203" y="2333140"/>
                    <a:pt x="1994772" y="2339333"/>
                    <a:pt x="1990725" y="2343380"/>
                  </a:cubicBezTo>
                  <a:cubicBezTo>
                    <a:pt x="1981493" y="2352611"/>
                    <a:pt x="1973769" y="2353794"/>
                    <a:pt x="1962150" y="2357668"/>
                  </a:cubicBezTo>
                  <a:cubicBezTo>
                    <a:pt x="1958975" y="2362430"/>
                    <a:pt x="1956672" y="2367908"/>
                    <a:pt x="1952625" y="2371955"/>
                  </a:cubicBezTo>
                  <a:cubicBezTo>
                    <a:pt x="1948577" y="2376002"/>
                    <a:pt x="1941913" y="2377010"/>
                    <a:pt x="1938337" y="2381480"/>
                  </a:cubicBezTo>
                  <a:cubicBezTo>
                    <a:pt x="1935201" y="2385400"/>
                    <a:pt x="1937125" y="2392218"/>
                    <a:pt x="1933575" y="2395768"/>
                  </a:cubicBezTo>
                  <a:cubicBezTo>
                    <a:pt x="1925480" y="2403863"/>
                    <a:pt x="1905000" y="2414818"/>
                    <a:pt x="1905000" y="2414818"/>
                  </a:cubicBezTo>
                  <a:cubicBezTo>
                    <a:pt x="1894079" y="2447578"/>
                    <a:pt x="1909017" y="2407787"/>
                    <a:pt x="1885950" y="2448155"/>
                  </a:cubicBezTo>
                  <a:cubicBezTo>
                    <a:pt x="1883459" y="2452514"/>
                    <a:pt x="1884737" y="2458893"/>
                    <a:pt x="1881187" y="2462443"/>
                  </a:cubicBezTo>
                  <a:cubicBezTo>
                    <a:pt x="1877637" y="2465993"/>
                    <a:pt x="1871662" y="2465618"/>
                    <a:pt x="1866900" y="2467205"/>
                  </a:cubicBezTo>
                  <a:cubicBezTo>
                    <a:pt x="1860550" y="2476730"/>
                    <a:pt x="1855945" y="2487685"/>
                    <a:pt x="1847850" y="2495780"/>
                  </a:cubicBezTo>
                  <a:cubicBezTo>
                    <a:pt x="1829515" y="2514115"/>
                    <a:pt x="1837298" y="2504464"/>
                    <a:pt x="1824037" y="2524355"/>
                  </a:cubicBezTo>
                  <a:cubicBezTo>
                    <a:pt x="1818603" y="2540656"/>
                    <a:pt x="1811289" y="2570953"/>
                    <a:pt x="1795462" y="2581505"/>
                  </a:cubicBezTo>
                  <a:lnTo>
                    <a:pt x="1781175" y="2591030"/>
                  </a:lnTo>
                  <a:cubicBezTo>
                    <a:pt x="1769203" y="2626942"/>
                    <a:pt x="1786744" y="2584070"/>
                    <a:pt x="1762125" y="2614843"/>
                  </a:cubicBezTo>
                  <a:cubicBezTo>
                    <a:pt x="1758989" y="2618763"/>
                    <a:pt x="1759607" y="2624640"/>
                    <a:pt x="1757362" y="2629130"/>
                  </a:cubicBezTo>
                  <a:cubicBezTo>
                    <a:pt x="1749424" y="2645006"/>
                    <a:pt x="1747838" y="2643417"/>
                    <a:pt x="1733550" y="2652943"/>
                  </a:cubicBezTo>
                  <a:cubicBezTo>
                    <a:pt x="1731962" y="2657705"/>
                    <a:pt x="1732337" y="2663680"/>
                    <a:pt x="1728787" y="2667230"/>
                  </a:cubicBezTo>
                  <a:cubicBezTo>
                    <a:pt x="1720692" y="2675325"/>
                    <a:pt x="1709737" y="2679930"/>
                    <a:pt x="1700212" y="2686280"/>
                  </a:cubicBezTo>
                  <a:cubicBezTo>
                    <a:pt x="1681747" y="2698590"/>
                    <a:pt x="1691356" y="2693995"/>
                    <a:pt x="1671637" y="2700568"/>
                  </a:cubicBezTo>
                  <a:cubicBezTo>
                    <a:pt x="1670050" y="2705330"/>
                    <a:pt x="1670011" y="2710935"/>
                    <a:pt x="1666875" y="2714855"/>
                  </a:cubicBezTo>
                  <a:cubicBezTo>
                    <a:pt x="1647173" y="2739482"/>
                    <a:pt x="1588220" y="2720357"/>
                    <a:pt x="1576387" y="2719618"/>
                  </a:cubicBezTo>
                  <a:cubicBezTo>
                    <a:pt x="1503500" y="2707470"/>
                    <a:pt x="1538454" y="2712015"/>
                    <a:pt x="1471612" y="2705330"/>
                  </a:cubicBezTo>
                  <a:cubicBezTo>
                    <a:pt x="1425575" y="2706918"/>
                    <a:pt x="1379480" y="2707306"/>
                    <a:pt x="1333500" y="2710093"/>
                  </a:cubicBezTo>
                  <a:cubicBezTo>
                    <a:pt x="1326967" y="2710489"/>
                    <a:pt x="1320995" y="2714855"/>
                    <a:pt x="1314450" y="2714855"/>
                  </a:cubicBezTo>
                  <a:cubicBezTo>
                    <a:pt x="1273144" y="2714855"/>
                    <a:pt x="1231900" y="2711680"/>
                    <a:pt x="1190625" y="2710093"/>
                  </a:cubicBezTo>
                  <a:cubicBezTo>
                    <a:pt x="1116844" y="2685499"/>
                    <a:pt x="1172085" y="2700234"/>
                    <a:pt x="1019175" y="2705330"/>
                  </a:cubicBezTo>
                  <a:cubicBezTo>
                    <a:pt x="957820" y="2713000"/>
                    <a:pt x="962624" y="2714579"/>
                    <a:pt x="876300" y="2705330"/>
                  </a:cubicBezTo>
                  <a:cubicBezTo>
                    <a:pt x="866317" y="2704260"/>
                    <a:pt x="847725" y="2695805"/>
                    <a:pt x="847725" y="2695805"/>
                  </a:cubicBezTo>
                  <a:lnTo>
                    <a:pt x="571500" y="2700568"/>
                  </a:lnTo>
                  <a:cubicBezTo>
                    <a:pt x="542881" y="2700568"/>
                    <a:pt x="513780" y="2701701"/>
                    <a:pt x="485775" y="2695805"/>
                  </a:cubicBezTo>
                  <a:cubicBezTo>
                    <a:pt x="480863" y="2694771"/>
                    <a:pt x="483257" y="2686008"/>
                    <a:pt x="481012" y="2681518"/>
                  </a:cubicBezTo>
                  <a:cubicBezTo>
                    <a:pt x="478452" y="2676398"/>
                    <a:pt x="474662" y="2671993"/>
                    <a:pt x="471487" y="2667230"/>
                  </a:cubicBezTo>
                  <a:cubicBezTo>
                    <a:pt x="466323" y="2651737"/>
                    <a:pt x="469296" y="2650911"/>
                    <a:pt x="452437" y="2643418"/>
                  </a:cubicBezTo>
                  <a:cubicBezTo>
                    <a:pt x="443262" y="2639340"/>
                    <a:pt x="423862" y="2633893"/>
                    <a:pt x="423862" y="2633893"/>
                  </a:cubicBezTo>
                  <a:cubicBezTo>
                    <a:pt x="414337" y="2627543"/>
                    <a:pt x="398907" y="2625703"/>
                    <a:pt x="395287" y="2614843"/>
                  </a:cubicBezTo>
                  <a:lnTo>
                    <a:pt x="376237" y="2557693"/>
                  </a:lnTo>
                  <a:cubicBezTo>
                    <a:pt x="374649" y="2552930"/>
                    <a:pt x="374260" y="2547582"/>
                    <a:pt x="371475" y="2543405"/>
                  </a:cubicBezTo>
                  <a:lnTo>
                    <a:pt x="352425" y="2514830"/>
                  </a:lnTo>
                  <a:cubicBezTo>
                    <a:pt x="337331" y="2492189"/>
                    <a:pt x="348329" y="2502353"/>
                    <a:pt x="314325" y="2491018"/>
                  </a:cubicBezTo>
                  <a:lnTo>
                    <a:pt x="300037" y="2486255"/>
                  </a:lnTo>
                  <a:cubicBezTo>
                    <a:pt x="296862" y="2481493"/>
                    <a:pt x="294559" y="2476015"/>
                    <a:pt x="290512" y="2471968"/>
                  </a:cubicBezTo>
                  <a:cubicBezTo>
                    <a:pt x="281280" y="2462736"/>
                    <a:pt x="273558" y="2461554"/>
                    <a:pt x="261937" y="2457680"/>
                  </a:cubicBezTo>
                  <a:cubicBezTo>
                    <a:pt x="258762" y="2452918"/>
                    <a:pt x="254737" y="2448623"/>
                    <a:pt x="252412" y="2443393"/>
                  </a:cubicBezTo>
                  <a:cubicBezTo>
                    <a:pt x="246930" y="2431058"/>
                    <a:pt x="245120" y="2410818"/>
                    <a:pt x="233362" y="2400530"/>
                  </a:cubicBezTo>
                  <a:cubicBezTo>
                    <a:pt x="224747" y="2392992"/>
                    <a:pt x="214312" y="2387830"/>
                    <a:pt x="204787" y="2381480"/>
                  </a:cubicBezTo>
                  <a:lnTo>
                    <a:pt x="190500" y="2371955"/>
                  </a:lnTo>
                  <a:lnTo>
                    <a:pt x="176212" y="2362430"/>
                  </a:lnTo>
                  <a:cubicBezTo>
                    <a:pt x="174625" y="2357668"/>
                    <a:pt x="173695" y="2352633"/>
                    <a:pt x="171450" y="2348143"/>
                  </a:cubicBezTo>
                  <a:cubicBezTo>
                    <a:pt x="165553" y="2336349"/>
                    <a:pt x="159884" y="2329773"/>
                    <a:pt x="147637" y="2324330"/>
                  </a:cubicBezTo>
                  <a:cubicBezTo>
                    <a:pt x="138462" y="2320252"/>
                    <a:pt x="119062" y="2314805"/>
                    <a:pt x="119062" y="2314805"/>
                  </a:cubicBezTo>
                  <a:cubicBezTo>
                    <a:pt x="114346" y="2300657"/>
                    <a:pt x="111333" y="2283264"/>
                    <a:pt x="100012" y="2271943"/>
                  </a:cubicBezTo>
                  <a:cubicBezTo>
                    <a:pt x="95965" y="2267896"/>
                    <a:pt x="90487" y="2265593"/>
                    <a:pt x="85725" y="2262418"/>
                  </a:cubicBezTo>
                  <a:cubicBezTo>
                    <a:pt x="82550" y="2257655"/>
                    <a:pt x="78455" y="2253391"/>
                    <a:pt x="76200" y="2248130"/>
                  </a:cubicBezTo>
                  <a:cubicBezTo>
                    <a:pt x="67277" y="2227311"/>
                    <a:pt x="79307" y="2229402"/>
                    <a:pt x="57150" y="2219555"/>
                  </a:cubicBezTo>
                  <a:cubicBezTo>
                    <a:pt x="47975" y="2215477"/>
                    <a:pt x="38100" y="2213205"/>
                    <a:pt x="28575" y="2210030"/>
                  </a:cubicBezTo>
                  <a:lnTo>
                    <a:pt x="14287" y="2205268"/>
                  </a:lnTo>
                  <a:cubicBezTo>
                    <a:pt x="12700" y="2200505"/>
                    <a:pt x="10510" y="2195903"/>
                    <a:pt x="9525" y="2190980"/>
                  </a:cubicBezTo>
                  <a:cubicBezTo>
                    <a:pt x="7324" y="2179973"/>
                    <a:pt x="6607" y="2168715"/>
                    <a:pt x="4762" y="2157643"/>
                  </a:cubicBezTo>
                  <a:cubicBezTo>
                    <a:pt x="3431" y="2149658"/>
                    <a:pt x="1587" y="2141768"/>
                    <a:pt x="0" y="2133830"/>
                  </a:cubicBezTo>
                  <a:cubicBezTo>
                    <a:pt x="1587" y="1940155"/>
                    <a:pt x="2091" y="1746468"/>
                    <a:pt x="4762" y="1552805"/>
                  </a:cubicBezTo>
                  <a:cubicBezTo>
                    <a:pt x="6195" y="1448898"/>
                    <a:pt x="-1543" y="1476478"/>
                    <a:pt x="14287" y="1428980"/>
                  </a:cubicBezTo>
                  <a:cubicBezTo>
                    <a:pt x="15875" y="1354368"/>
                    <a:pt x="16338" y="1279723"/>
                    <a:pt x="19050" y="1205143"/>
                  </a:cubicBezTo>
                  <a:cubicBezTo>
                    <a:pt x="20546" y="1164014"/>
                    <a:pt x="14941" y="1172957"/>
                    <a:pt x="38100" y="1157518"/>
                  </a:cubicBezTo>
                  <a:cubicBezTo>
                    <a:pt x="41497" y="1147325"/>
                    <a:pt x="43697" y="1136547"/>
                    <a:pt x="52387" y="1128943"/>
                  </a:cubicBezTo>
                  <a:cubicBezTo>
                    <a:pt x="61002" y="1121405"/>
                    <a:pt x="71437" y="1116243"/>
                    <a:pt x="80962" y="1109893"/>
                  </a:cubicBezTo>
                  <a:cubicBezTo>
                    <a:pt x="85725" y="1106718"/>
                    <a:pt x="91203" y="1104416"/>
                    <a:pt x="95250" y="1100368"/>
                  </a:cubicBezTo>
                  <a:lnTo>
                    <a:pt x="109537" y="1086080"/>
                  </a:lnTo>
                  <a:cubicBezTo>
                    <a:pt x="111125" y="1081318"/>
                    <a:pt x="112055" y="1076283"/>
                    <a:pt x="114300" y="1071793"/>
                  </a:cubicBezTo>
                  <a:cubicBezTo>
                    <a:pt x="119304" y="1061786"/>
                    <a:pt x="129493" y="1049922"/>
                    <a:pt x="138112" y="1043218"/>
                  </a:cubicBezTo>
                  <a:cubicBezTo>
                    <a:pt x="147148" y="1036190"/>
                    <a:pt x="157162" y="1030518"/>
                    <a:pt x="166687" y="1024168"/>
                  </a:cubicBezTo>
                  <a:lnTo>
                    <a:pt x="180975" y="1014643"/>
                  </a:lnTo>
                  <a:lnTo>
                    <a:pt x="209550" y="971780"/>
                  </a:lnTo>
                  <a:cubicBezTo>
                    <a:pt x="212725" y="967018"/>
                    <a:pt x="214313" y="960668"/>
                    <a:pt x="219075" y="957493"/>
                  </a:cubicBezTo>
                  <a:lnTo>
                    <a:pt x="233362" y="947968"/>
                  </a:lnTo>
                  <a:cubicBezTo>
                    <a:pt x="241745" y="922820"/>
                    <a:pt x="233948" y="936465"/>
                    <a:pt x="266700" y="914630"/>
                  </a:cubicBezTo>
                  <a:lnTo>
                    <a:pt x="280987" y="905105"/>
                  </a:lnTo>
                  <a:cubicBezTo>
                    <a:pt x="284162" y="900343"/>
                    <a:pt x="286204" y="894587"/>
                    <a:pt x="290512" y="890818"/>
                  </a:cubicBezTo>
                  <a:cubicBezTo>
                    <a:pt x="299127" y="883280"/>
                    <a:pt x="319087" y="871768"/>
                    <a:pt x="319087" y="871768"/>
                  </a:cubicBezTo>
                  <a:cubicBezTo>
                    <a:pt x="336549" y="845574"/>
                    <a:pt x="319087" y="867799"/>
                    <a:pt x="342900" y="847955"/>
                  </a:cubicBezTo>
                  <a:cubicBezTo>
                    <a:pt x="379570" y="817397"/>
                    <a:pt x="336000" y="847792"/>
                    <a:pt x="371475" y="824143"/>
                  </a:cubicBezTo>
                  <a:cubicBezTo>
                    <a:pt x="373062" y="819380"/>
                    <a:pt x="373992" y="814345"/>
                    <a:pt x="376237" y="809855"/>
                  </a:cubicBezTo>
                  <a:cubicBezTo>
                    <a:pt x="378797" y="804736"/>
                    <a:pt x="381959" y="799846"/>
                    <a:pt x="385762" y="795568"/>
                  </a:cubicBezTo>
                  <a:cubicBezTo>
                    <a:pt x="409489" y="768876"/>
                    <a:pt x="406909" y="771945"/>
                    <a:pt x="428625" y="757468"/>
                  </a:cubicBezTo>
                  <a:cubicBezTo>
                    <a:pt x="476768" y="685253"/>
                    <a:pt x="424662" y="759366"/>
                    <a:pt x="461962" y="714605"/>
                  </a:cubicBezTo>
                  <a:cubicBezTo>
                    <a:pt x="465626" y="710208"/>
                    <a:pt x="467440" y="704365"/>
                    <a:pt x="471487" y="700318"/>
                  </a:cubicBezTo>
                  <a:cubicBezTo>
                    <a:pt x="480719" y="691087"/>
                    <a:pt x="488443" y="689904"/>
                    <a:pt x="500062" y="686030"/>
                  </a:cubicBezTo>
                  <a:cubicBezTo>
                    <a:pt x="509588" y="671742"/>
                    <a:pt x="507999" y="670156"/>
                    <a:pt x="523875" y="662218"/>
                  </a:cubicBezTo>
                  <a:cubicBezTo>
                    <a:pt x="528365" y="659973"/>
                    <a:pt x="533774" y="659893"/>
                    <a:pt x="538162" y="657455"/>
                  </a:cubicBezTo>
                  <a:cubicBezTo>
                    <a:pt x="548169" y="651895"/>
                    <a:pt x="557212" y="644755"/>
                    <a:pt x="566737" y="638405"/>
                  </a:cubicBezTo>
                  <a:lnTo>
                    <a:pt x="581025" y="628880"/>
                  </a:lnTo>
                  <a:lnTo>
                    <a:pt x="595312" y="619355"/>
                  </a:lnTo>
                  <a:cubicBezTo>
                    <a:pt x="598487" y="614593"/>
                    <a:pt x="601034" y="609346"/>
                    <a:pt x="604837" y="605068"/>
                  </a:cubicBezTo>
                  <a:cubicBezTo>
                    <a:pt x="628564" y="578376"/>
                    <a:pt x="625984" y="581445"/>
                    <a:pt x="647700" y="566968"/>
                  </a:cubicBezTo>
                  <a:cubicBezTo>
                    <a:pt x="673098" y="528870"/>
                    <a:pt x="639765" y="574902"/>
                    <a:pt x="671512" y="543155"/>
                  </a:cubicBezTo>
                  <a:cubicBezTo>
                    <a:pt x="703259" y="511408"/>
                    <a:pt x="657227" y="544741"/>
                    <a:pt x="695325" y="519343"/>
                  </a:cubicBezTo>
                  <a:lnTo>
                    <a:pt x="714375" y="490768"/>
                  </a:lnTo>
                  <a:cubicBezTo>
                    <a:pt x="717550" y="486005"/>
                    <a:pt x="719137" y="479655"/>
                    <a:pt x="723900" y="476480"/>
                  </a:cubicBezTo>
                  <a:lnTo>
                    <a:pt x="752475" y="457430"/>
                  </a:lnTo>
                  <a:lnTo>
                    <a:pt x="766762" y="447905"/>
                  </a:lnTo>
                  <a:cubicBezTo>
                    <a:pt x="769937" y="443143"/>
                    <a:pt x="771433" y="436651"/>
                    <a:pt x="776287" y="433618"/>
                  </a:cubicBezTo>
                  <a:cubicBezTo>
                    <a:pt x="784801" y="428297"/>
                    <a:pt x="804862" y="424093"/>
                    <a:pt x="804862" y="424093"/>
                  </a:cubicBezTo>
                  <a:cubicBezTo>
                    <a:pt x="809625" y="420918"/>
                    <a:pt x="814030" y="417128"/>
                    <a:pt x="819150" y="414568"/>
                  </a:cubicBezTo>
                  <a:cubicBezTo>
                    <a:pt x="823640" y="412323"/>
                    <a:pt x="829887" y="413355"/>
                    <a:pt x="833437" y="409805"/>
                  </a:cubicBezTo>
                  <a:cubicBezTo>
                    <a:pt x="836987" y="406255"/>
                    <a:pt x="834115" y="398436"/>
                    <a:pt x="838200" y="395518"/>
                  </a:cubicBezTo>
                  <a:cubicBezTo>
                    <a:pt x="846370" y="389682"/>
                    <a:pt x="857250" y="389168"/>
                    <a:pt x="866775" y="385993"/>
                  </a:cubicBezTo>
                  <a:cubicBezTo>
                    <a:pt x="890227" y="378175"/>
                    <a:pt x="876102" y="382057"/>
                    <a:pt x="909637" y="376468"/>
                  </a:cubicBezTo>
                  <a:cubicBezTo>
                    <a:pt x="921612" y="340547"/>
                    <a:pt x="905457" y="384830"/>
                    <a:pt x="923925" y="347893"/>
                  </a:cubicBezTo>
                  <a:cubicBezTo>
                    <a:pt x="926170" y="343403"/>
                    <a:pt x="927100" y="338368"/>
                    <a:pt x="928687" y="333605"/>
                  </a:cubicBezTo>
                  <a:cubicBezTo>
                    <a:pt x="930275" y="322493"/>
                    <a:pt x="928430" y="310308"/>
                    <a:pt x="933450" y="300268"/>
                  </a:cubicBezTo>
                  <a:cubicBezTo>
                    <a:pt x="935695" y="295778"/>
                    <a:pt x="942756" y="296128"/>
                    <a:pt x="947737" y="295505"/>
                  </a:cubicBezTo>
                  <a:cubicBezTo>
                    <a:pt x="968276" y="292938"/>
                    <a:pt x="989012" y="292330"/>
                    <a:pt x="1009650" y="290743"/>
                  </a:cubicBezTo>
                  <a:cubicBezTo>
                    <a:pt x="1014412" y="289155"/>
                    <a:pt x="1020387" y="289530"/>
                    <a:pt x="1023937" y="285980"/>
                  </a:cubicBezTo>
                  <a:cubicBezTo>
                    <a:pt x="1027487" y="282430"/>
                    <a:pt x="1027321" y="276520"/>
                    <a:pt x="1028700" y="271693"/>
                  </a:cubicBezTo>
                  <a:cubicBezTo>
                    <a:pt x="1030498" y="265399"/>
                    <a:pt x="1031664" y="258937"/>
                    <a:pt x="1033462" y="252643"/>
                  </a:cubicBezTo>
                  <a:cubicBezTo>
                    <a:pt x="1034841" y="247816"/>
                    <a:pt x="1037007" y="243225"/>
                    <a:pt x="1038225" y="238355"/>
                  </a:cubicBezTo>
                  <a:cubicBezTo>
                    <a:pt x="1040188" y="230502"/>
                    <a:pt x="1038497" y="221278"/>
                    <a:pt x="1042987" y="214543"/>
                  </a:cubicBezTo>
                  <a:cubicBezTo>
                    <a:pt x="1045772" y="210366"/>
                    <a:pt x="1052886" y="212218"/>
                    <a:pt x="1057275" y="209780"/>
                  </a:cubicBezTo>
                  <a:cubicBezTo>
                    <a:pt x="1136875" y="165557"/>
                    <a:pt x="1019949" y="193083"/>
                    <a:pt x="1219200" y="185968"/>
                  </a:cubicBezTo>
                  <a:cubicBezTo>
                    <a:pt x="1229227" y="155887"/>
                    <a:pt x="1243806" y="134374"/>
                    <a:pt x="1252537" y="119293"/>
                  </a:cubicBezTo>
                  <a:close/>
                </a:path>
              </a:pathLst>
            </a:custGeom>
            <a:solidFill>
              <a:srgbClr val="0000CC">
                <a:alpha val="2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5827004" y="2438076"/>
              <a:ext cx="733550" cy="554743"/>
            </a:xfrm>
            <a:custGeom>
              <a:avLst/>
              <a:gdLst>
                <a:gd name="connsiteX0" fmla="*/ 107342 w 1026504"/>
                <a:gd name="connsiteY0" fmla="*/ 57150 h 776287"/>
                <a:gd name="connsiteX1" fmla="*/ 126392 w 1026504"/>
                <a:gd name="connsiteY1" fmla="*/ 61912 h 776287"/>
                <a:gd name="connsiteX2" fmla="*/ 154967 w 1026504"/>
                <a:gd name="connsiteY2" fmla="*/ 66675 h 776287"/>
                <a:gd name="connsiteX3" fmla="*/ 164492 w 1026504"/>
                <a:gd name="connsiteY3" fmla="*/ 64294 h 776287"/>
                <a:gd name="connsiteX4" fmla="*/ 171636 w 1026504"/>
                <a:gd name="connsiteY4" fmla="*/ 61912 h 776287"/>
                <a:gd name="connsiteX5" fmla="*/ 202592 w 1026504"/>
                <a:gd name="connsiteY5" fmla="*/ 57150 h 776287"/>
                <a:gd name="connsiteX6" fmla="*/ 209736 w 1026504"/>
                <a:gd name="connsiteY6" fmla="*/ 52387 h 776287"/>
                <a:gd name="connsiteX7" fmla="*/ 212117 w 1026504"/>
                <a:gd name="connsiteY7" fmla="*/ 45244 h 776287"/>
                <a:gd name="connsiteX8" fmla="*/ 224023 w 1026504"/>
                <a:gd name="connsiteY8" fmla="*/ 33337 h 776287"/>
                <a:gd name="connsiteX9" fmla="*/ 233548 w 1026504"/>
                <a:gd name="connsiteY9" fmla="*/ 21431 h 776287"/>
                <a:gd name="connsiteX10" fmla="*/ 240692 w 1026504"/>
                <a:gd name="connsiteY10" fmla="*/ 14287 h 776287"/>
                <a:gd name="connsiteX11" fmla="*/ 254979 w 1026504"/>
                <a:gd name="connsiteY11" fmla="*/ 9525 h 776287"/>
                <a:gd name="connsiteX12" fmla="*/ 257361 w 1026504"/>
                <a:gd name="connsiteY12" fmla="*/ 2381 h 776287"/>
                <a:gd name="connsiteX13" fmla="*/ 264504 w 1026504"/>
                <a:gd name="connsiteY13" fmla="*/ 0 h 776287"/>
                <a:gd name="connsiteX14" fmla="*/ 297842 w 1026504"/>
                <a:gd name="connsiteY14" fmla="*/ 2381 h 776287"/>
                <a:gd name="connsiteX15" fmla="*/ 304986 w 1026504"/>
                <a:gd name="connsiteY15" fmla="*/ 4762 h 776287"/>
                <a:gd name="connsiteX16" fmla="*/ 319273 w 1026504"/>
                <a:gd name="connsiteY16" fmla="*/ 14287 h 776287"/>
                <a:gd name="connsiteX17" fmla="*/ 345467 w 1026504"/>
                <a:gd name="connsiteY17" fmla="*/ 16669 h 776287"/>
                <a:gd name="connsiteX18" fmla="*/ 352611 w 1026504"/>
                <a:gd name="connsiteY18" fmla="*/ 21431 h 776287"/>
                <a:gd name="connsiteX19" fmla="*/ 371661 w 1026504"/>
                <a:gd name="connsiteY19" fmla="*/ 23812 h 776287"/>
                <a:gd name="connsiteX20" fmla="*/ 388329 w 1026504"/>
                <a:gd name="connsiteY20" fmla="*/ 26194 h 776287"/>
                <a:gd name="connsiteX21" fmla="*/ 402617 w 1026504"/>
                <a:gd name="connsiteY21" fmla="*/ 33337 h 776287"/>
                <a:gd name="connsiteX22" fmla="*/ 426429 w 1026504"/>
                <a:gd name="connsiteY22" fmla="*/ 40481 h 776287"/>
                <a:gd name="connsiteX23" fmla="*/ 455004 w 1026504"/>
                <a:gd name="connsiteY23" fmla="*/ 42862 h 776287"/>
                <a:gd name="connsiteX24" fmla="*/ 476436 w 1026504"/>
                <a:gd name="connsiteY24" fmla="*/ 59531 h 776287"/>
                <a:gd name="connsiteX25" fmla="*/ 483579 w 1026504"/>
                <a:gd name="connsiteY25" fmla="*/ 61912 h 776287"/>
                <a:gd name="connsiteX26" fmla="*/ 502629 w 1026504"/>
                <a:gd name="connsiteY26" fmla="*/ 66675 h 776287"/>
                <a:gd name="connsiteX27" fmla="*/ 509773 w 1026504"/>
                <a:gd name="connsiteY27" fmla="*/ 71437 h 776287"/>
                <a:gd name="connsiteX28" fmla="*/ 516917 w 1026504"/>
                <a:gd name="connsiteY28" fmla="*/ 73819 h 776287"/>
                <a:gd name="connsiteX29" fmla="*/ 531204 w 1026504"/>
                <a:gd name="connsiteY29" fmla="*/ 80962 h 776287"/>
                <a:gd name="connsiteX30" fmla="*/ 538348 w 1026504"/>
                <a:gd name="connsiteY30" fmla="*/ 85725 h 776287"/>
                <a:gd name="connsiteX31" fmla="*/ 552636 w 1026504"/>
                <a:gd name="connsiteY31" fmla="*/ 90487 h 776287"/>
                <a:gd name="connsiteX32" fmla="*/ 559779 w 1026504"/>
                <a:gd name="connsiteY32" fmla="*/ 95250 h 776287"/>
                <a:gd name="connsiteX33" fmla="*/ 574067 w 1026504"/>
                <a:gd name="connsiteY33" fmla="*/ 97631 h 776287"/>
                <a:gd name="connsiteX34" fmla="*/ 581211 w 1026504"/>
                <a:gd name="connsiteY34" fmla="*/ 100012 h 776287"/>
                <a:gd name="connsiteX35" fmla="*/ 588354 w 1026504"/>
                <a:gd name="connsiteY35" fmla="*/ 104775 h 776287"/>
                <a:gd name="connsiteX36" fmla="*/ 600261 w 1026504"/>
                <a:gd name="connsiteY36" fmla="*/ 116681 h 776287"/>
                <a:gd name="connsiteX37" fmla="*/ 614548 w 1026504"/>
                <a:gd name="connsiteY37" fmla="*/ 121444 h 776287"/>
                <a:gd name="connsiteX38" fmla="*/ 666936 w 1026504"/>
                <a:gd name="connsiteY38" fmla="*/ 126206 h 776287"/>
                <a:gd name="connsiteX39" fmla="*/ 674079 w 1026504"/>
                <a:gd name="connsiteY39" fmla="*/ 130969 h 776287"/>
                <a:gd name="connsiteX40" fmla="*/ 697892 w 1026504"/>
                <a:gd name="connsiteY40" fmla="*/ 135731 h 776287"/>
                <a:gd name="connsiteX41" fmla="*/ 712179 w 1026504"/>
                <a:gd name="connsiteY41" fmla="*/ 138112 h 776287"/>
                <a:gd name="connsiteX42" fmla="*/ 716942 w 1026504"/>
                <a:gd name="connsiteY42" fmla="*/ 145256 h 776287"/>
                <a:gd name="connsiteX43" fmla="*/ 724086 w 1026504"/>
                <a:gd name="connsiteY43" fmla="*/ 147637 h 776287"/>
                <a:gd name="connsiteX44" fmla="*/ 726467 w 1026504"/>
                <a:gd name="connsiteY44" fmla="*/ 154781 h 776287"/>
                <a:gd name="connsiteX45" fmla="*/ 728848 w 1026504"/>
                <a:gd name="connsiteY45" fmla="*/ 169069 h 776287"/>
                <a:gd name="connsiteX46" fmla="*/ 735992 w 1026504"/>
                <a:gd name="connsiteY46" fmla="*/ 183356 h 776287"/>
                <a:gd name="connsiteX47" fmla="*/ 743136 w 1026504"/>
                <a:gd name="connsiteY47" fmla="*/ 188119 h 776287"/>
                <a:gd name="connsiteX48" fmla="*/ 752661 w 1026504"/>
                <a:gd name="connsiteY48" fmla="*/ 190500 h 776287"/>
                <a:gd name="connsiteX49" fmla="*/ 797904 w 1026504"/>
                <a:gd name="connsiteY49" fmla="*/ 197644 h 776287"/>
                <a:gd name="connsiteX50" fmla="*/ 805048 w 1026504"/>
                <a:gd name="connsiteY50" fmla="*/ 200025 h 776287"/>
                <a:gd name="connsiteX51" fmla="*/ 897917 w 1026504"/>
                <a:gd name="connsiteY51" fmla="*/ 202406 h 776287"/>
                <a:gd name="connsiteX52" fmla="*/ 945542 w 1026504"/>
                <a:gd name="connsiteY52" fmla="*/ 204787 h 776287"/>
                <a:gd name="connsiteX53" fmla="*/ 966973 w 1026504"/>
                <a:gd name="connsiteY53" fmla="*/ 211931 h 776287"/>
                <a:gd name="connsiteX54" fmla="*/ 974117 w 1026504"/>
                <a:gd name="connsiteY54" fmla="*/ 214312 h 776287"/>
                <a:gd name="connsiteX55" fmla="*/ 1000311 w 1026504"/>
                <a:gd name="connsiteY55" fmla="*/ 216694 h 776287"/>
                <a:gd name="connsiteX56" fmla="*/ 1012217 w 1026504"/>
                <a:gd name="connsiteY56" fmla="*/ 228600 h 776287"/>
                <a:gd name="connsiteX57" fmla="*/ 1019361 w 1026504"/>
                <a:gd name="connsiteY57" fmla="*/ 242887 h 776287"/>
                <a:gd name="connsiteX58" fmla="*/ 1024123 w 1026504"/>
                <a:gd name="connsiteY58" fmla="*/ 309562 h 776287"/>
                <a:gd name="connsiteX59" fmla="*/ 1026504 w 1026504"/>
                <a:gd name="connsiteY59" fmla="*/ 364331 h 776287"/>
                <a:gd name="connsiteX60" fmla="*/ 1024123 w 1026504"/>
                <a:gd name="connsiteY60" fmla="*/ 383381 h 776287"/>
                <a:gd name="connsiteX61" fmla="*/ 886011 w 1026504"/>
                <a:gd name="connsiteY61" fmla="*/ 392906 h 776287"/>
                <a:gd name="connsiteX62" fmla="*/ 871723 w 1026504"/>
                <a:gd name="connsiteY62" fmla="*/ 400050 h 776287"/>
                <a:gd name="connsiteX63" fmla="*/ 862198 w 1026504"/>
                <a:gd name="connsiteY63" fmla="*/ 414337 h 776287"/>
                <a:gd name="connsiteX64" fmla="*/ 847911 w 1026504"/>
                <a:gd name="connsiteY64" fmla="*/ 423862 h 776287"/>
                <a:gd name="connsiteX65" fmla="*/ 845529 w 1026504"/>
                <a:gd name="connsiteY65" fmla="*/ 431006 h 776287"/>
                <a:gd name="connsiteX66" fmla="*/ 838386 w 1026504"/>
                <a:gd name="connsiteY66" fmla="*/ 433387 h 776287"/>
                <a:gd name="connsiteX67" fmla="*/ 833623 w 1026504"/>
                <a:gd name="connsiteY67" fmla="*/ 447675 h 776287"/>
                <a:gd name="connsiteX68" fmla="*/ 819336 w 1026504"/>
                <a:gd name="connsiteY68" fmla="*/ 459581 h 776287"/>
                <a:gd name="connsiteX69" fmla="*/ 809811 w 1026504"/>
                <a:gd name="connsiteY69" fmla="*/ 471487 h 776287"/>
                <a:gd name="connsiteX70" fmla="*/ 800286 w 1026504"/>
                <a:gd name="connsiteY70" fmla="*/ 483394 h 776287"/>
                <a:gd name="connsiteX71" fmla="*/ 790761 w 1026504"/>
                <a:gd name="connsiteY71" fmla="*/ 497681 h 776287"/>
                <a:gd name="connsiteX72" fmla="*/ 769329 w 1026504"/>
                <a:gd name="connsiteY72" fmla="*/ 521494 h 776287"/>
                <a:gd name="connsiteX73" fmla="*/ 759804 w 1026504"/>
                <a:gd name="connsiteY73" fmla="*/ 535781 h 776287"/>
                <a:gd name="connsiteX74" fmla="*/ 747898 w 1026504"/>
                <a:gd name="connsiteY74" fmla="*/ 557212 h 776287"/>
                <a:gd name="connsiteX75" fmla="*/ 745517 w 1026504"/>
                <a:gd name="connsiteY75" fmla="*/ 564356 h 776287"/>
                <a:gd name="connsiteX76" fmla="*/ 738373 w 1026504"/>
                <a:gd name="connsiteY76" fmla="*/ 569119 h 776287"/>
                <a:gd name="connsiteX77" fmla="*/ 721704 w 1026504"/>
                <a:gd name="connsiteY77" fmla="*/ 573881 h 776287"/>
                <a:gd name="connsiteX78" fmla="*/ 666936 w 1026504"/>
                <a:gd name="connsiteY78" fmla="*/ 581025 h 776287"/>
                <a:gd name="connsiteX79" fmla="*/ 621692 w 1026504"/>
                <a:gd name="connsiteY79" fmla="*/ 585787 h 776287"/>
                <a:gd name="connsiteX80" fmla="*/ 607404 w 1026504"/>
                <a:gd name="connsiteY80" fmla="*/ 590550 h 776287"/>
                <a:gd name="connsiteX81" fmla="*/ 585973 w 1026504"/>
                <a:gd name="connsiteY81" fmla="*/ 602456 h 776287"/>
                <a:gd name="connsiteX82" fmla="*/ 583592 w 1026504"/>
                <a:gd name="connsiteY82" fmla="*/ 609600 h 776287"/>
                <a:gd name="connsiteX83" fmla="*/ 569304 w 1026504"/>
                <a:gd name="connsiteY83" fmla="*/ 621506 h 776287"/>
                <a:gd name="connsiteX84" fmla="*/ 559779 w 1026504"/>
                <a:gd name="connsiteY84" fmla="*/ 642937 h 776287"/>
                <a:gd name="connsiteX85" fmla="*/ 547873 w 1026504"/>
                <a:gd name="connsiteY85" fmla="*/ 664369 h 776287"/>
                <a:gd name="connsiteX86" fmla="*/ 540729 w 1026504"/>
                <a:gd name="connsiteY86" fmla="*/ 666750 h 776287"/>
                <a:gd name="connsiteX87" fmla="*/ 512154 w 1026504"/>
                <a:gd name="connsiteY87" fmla="*/ 673894 h 776287"/>
                <a:gd name="connsiteX88" fmla="*/ 497867 w 1026504"/>
                <a:gd name="connsiteY88" fmla="*/ 678656 h 776287"/>
                <a:gd name="connsiteX89" fmla="*/ 483579 w 1026504"/>
                <a:gd name="connsiteY89" fmla="*/ 681037 h 776287"/>
                <a:gd name="connsiteX90" fmla="*/ 464529 w 1026504"/>
                <a:gd name="connsiteY90" fmla="*/ 692944 h 776287"/>
                <a:gd name="connsiteX91" fmla="*/ 462148 w 1026504"/>
                <a:gd name="connsiteY91" fmla="*/ 700087 h 776287"/>
                <a:gd name="connsiteX92" fmla="*/ 457386 w 1026504"/>
                <a:gd name="connsiteY92" fmla="*/ 721519 h 776287"/>
                <a:gd name="connsiteX93" fmla="*/ 452623 w 1026504"/>
                <a:gd name="connsiteY93" fmla="*/ 728662 h 776287"/>
                <a:gd name="connsiteX94" fmla="*/ 447861 w 1026504"/>
                <a:gd name="connsiteY94" fmla="*/ 745331 h 776287"/>
                <a:gd name="connsiteX95" fmla="*/ 443098 w 1026504"/>
                <a:gd name="connsiteY95" fmla="*/ 762000 h 776287"/>
                <a:gd name="connsiteX96" fmla="*/ 435954 w 1026504"/>
                <a:gd name="connsiteY96" fmla="*/ 759619 h 776287"/>
                <a:gd name="connsiteX97" fmla="*/ 428811 w 1026504"/>
                <a:gd name="connsiteY97" fmla="*/ 764381 h 776287"/>
                <a:gd name="connsiteX98" fmla="*/ 414523 w 1026504"/>
                <a:gd name="connsiteY98" fmla="*/ 776287 h 776287"/>
                <a:gd name="connsiteX99" fmla="*/ 407379 w 1026504"/>
                <a:gd name="connsiteY99" fmla="*/ 773906 h 776287"/>
                <a:gd name="connsiteX100" fmla="*/ 383567 w 1026504"/>
                <a:gd name="connsiteY100" fmla="*/ 771525 h 776287"/>
                <a:gd name="connsiteX101" fmla="*/ 378804 w 1026504"/>
                <a:gd name="connsiteY101" fmla="*/ 764381 h 776287"/>
                <a:gd name="connsiteX102" fmla="*/ 376423 w 1026504"/>
                <a:gd name="connsiteY102" fmla="*/ 740569 h 776287"/>
                <a:gd name="connsiteX103" fmla="*/ 374042 w 1026504"/>
                <a:gd name="connsiteY103" fmla="*/ 731044 h 776287"/>
                <a:gd name="connsiteX104" fmla="*/ 369279 w 1026504"/>
                <a:gd name="connsiteY104" fmla="*/ 707231 h 776287"/>
                <a:gd name="connsiteX105" fmla="*/ 366898 w 1026504"/>
                <a:gd name="connsiteY105" fmla="*/ 678656 h 776287"/>
                <a:gd name="connsiteX106" fmla="*/ 364517 w 1026504"/>
                <a:gd name="connsiteY106" fmla="*/ 607219 h 776287"/>
                <a:gd name="connsiteX107" fmla="*/ 357373 w 1026504"/>
                <a:gd name="connsiteY107" fmla="*/ 592931 h 776287"/>
                <a:gd name="connsiteX108" fmla="*/ 338323 w 1026504"/>
                <a:gd name="connsiteY108" fmla="*/ 590550 h 776287"/>
                <a:gd name="connsiteX109" fmla="*/ 331179 w 1026504"/>
                <a:gd name="connsiteY109" fmla="*/ 585787 h 776287"/>
                <a:gd name="connsiteX110" fmla="*/ 328798 w 1026504"/>
                <a:gd name="connsiteY110" fmla="*/ 571500 h 776287"/>
                <a:gd name="connsiteX111" fmla="*/ 326417 w 1026504"/>
                <a:gd name="connsiteY111" fmla="*/ 564356 h 776287"/>
                <a:gd name="connsiteX112" fmla="*/ 321654 w 1026504"/>
                <a:gd name="connsiteY112" fmla="*/ 531019 h 776287"/>
                <a:gd name="connsiteX113" fmla="*/ 316892 w 1026504"/>
                <a:gd name="connsiteY113" fmla="*/ 523875 h 776287"/>
                <a:gd name="connsiteX114" fmla="*/ 309748 w 1026504"/>
                <a:gd name="connsiteY114" fmla="*/ 507206 h 776287"/>
                <a:gd name="connsiteX115" fmla="*/ 304986 w 1026504"/>
                <a:gd name="connsiteY115" fmla="*/ 492919 h 776287"/>
                <a:gd name="connsiteX116" fmla="*/ 300223 w 1026504"/>
                <a:gd name="connsiteY116" fmla="*/ 483394 h 776287"/>
                <a:gd name="connsiteX117" fmla="*/ 295461 w 1026504"/>
                <a:gd name="connsiteY117" fmla="*/ 469106 h 776287"/>
                <a:gd name="connsiteX118" fmla="*/ 290698 w 1026504"/>
                <a:gd name="connsiteY118" fmla="*/ 461962 h 776287"/>
                <a:gd name="connsiteX119" fmla="*/ 285936 w 1026504"/>
                <a:gd name="connsiteY119" fmla="*/ 447675 h 776287"/>
                <a:gd name="connsiteX120" fmla="*/ 281173 w 1026504"/>
                <a:gd name="connsiteY120" fmla="*/ 426244 h 776287"/>
                <a:gd name="connsiteX121" fmla="*/ 276411 w 1026504"/>
                <a:gd name="connsiteY121" fmla="*/ 411956 h 776287"/>
                <a:gd name="connsiteX122" fmla="*/ 274029 w 1026504"/>
                <a:gd name="connsiteY122" fmla="*/ 404812 h 776287"/>
                <a:gd name="connsiteX123" fmla="*/ 264504 w 1026504"/>
                <a:gd name="connsiteY123" fmla="*/ 390525 h 776287"/>
                <a:gd name="connsiteX124" fmla="*/ 259742 w 1026504"/>
                <a:gd name="connsiteY124" fmla="*/ 383381 h 776287"/>
                <a:gd name="connsiteX125" fmla="*/ 240692 w 1026504"/>
                <a:gd name="connsiteY125" fmla="*/ 366712 h 776287"/>
                <a:gd name="connsiteX126" fmla="*/ 197829 w 1026504"/>
                <a:gd name="connsiteY126" fmla="*/ 364331 h 776287"/>
                <a:gd name="connsiteX127" fmla="*/ 159729 w 1026504"/>
                <a:gd name="connsiteY127" fmla="*/ 361950 h 776287"/>
                <a:gd name="connsiteX128" fmla="*/ 124011 w 1026504"/>
                <a:gd name="connsiteY128" fmla="*/ 354806 h 776287"/>
                <a:gd name="connsiteX129" fmla="*/ 109723 w 1026504"/>
                <a:gd name="connsiteY129" fmla="*/ 350044 h 776287"/>
                <a:gd name="connsiteX130" fmla="*/ 95436 w 1026504"/>
                <a:gd name="connsiteY130" fmla="*/ 342900 h 776287"/>
                <a:gd name="connsiteX131" fmla="*/ 40667 w 1026504"/>
                <a:gd name="connsiteY131" fmla="*/ 340519 h 776287"/>
                <a:gd name="connsiteX132" fmla="*/ 26379 w 1026504"/>
                <a:gd name="connsiteY132" fmla="*/ 328612 h 776287"/>
                <a:gd name="connsiteX133" fmla="*/ 21617 w 1026504"/>
                <a:gd name="connsiteY133" fmla="*/ 321469 h 776287"/>
                <a:gd name="connsiteX134" fmla="*/ 14473 w 1026504"/>
                <a:gd name="connsiteY134" fmla="*/ 300037 h 776287"/>
                <a:gd name="connsiteX135" fmla="*/ 12092 w 1026504"/>
                <a:gd name="connsiteY135" fmla="*/ 292894 h 776287"/>
                <a:gd name="connsiteX136" fmla="*/ 9711 w 1026504"/>
                <a:gd name="connsiteY136" fmla="*/ 219075 h 776287"/>
                <a:gd name="connsiteX137" fmla="*/ 2567 w 1026504"/>
                <a:gd name="connsiteY137" fmla="*/ 214312 h 776287"/>
                <a:gd name="connsiteX138" fmla="*/ 186 w 1026504"/>
                <a:gd name="connsiteY138" fmla="*/ 207169 h 776287"/>
                <a:gd name="connsiteX139" fmla="*/ 2567 w 1026504"/>
                <a:gd name="connsiteY139" fmla="*/ 159544 h 776287"/>
                <a:gd name="connsiteX140" fmla="*/ 16854 w 1026504"/>
                <a:gd name="connsiteY140" fmla="*/ 150019 h 776287"/>
                <a:gd name="connsiteX141" fmla="*/ 23998 w 1026504"/>
                <a:gd name="connsiteY141" fmla="*/ 135731 h 776287"/>
                <a:gd name="connsiteX142" fmla="*/ 31142 w 1026504"/>
                <a:gd name="connsiteY142" fmla="*/ 133350 h 776287"/>
                <a:gd name="connsiteX143" fmla="*/ 35904 w 1026504"/>
                <a:gd name="connsiteY143" fmla="*/ 126206 h 776287"/>
                <a:gd name="connsiteX144" fmla="*/ 43048 w 1026504"/>
                <a:gd name="connsiteY144" fmla="*/ 121444 h 776287"/>
                <a:gd name="connsiteX145" fmla="*/ 45429 w 1026504"/>
                <a:gd name="connsiteY145" fmla="*/ 114300 h 776287"/>
                <a:gd name="connsiteX146" fmla="*/ 54954 w 1026504"/>
                <a:gd name="connsiteY146" fmla="*/ 100012 h 776287"/>
                <a:gd name="connsiteX147" fmla="*/ 59717 w 1026504"/>
                <a:gd name="connsiteY147" fmla="*/ 92869 h 776287"/>
                <a:gd name="connsiteX148" fmla="*/ 66861 w 1026504"/>
                <a:gd name="connsiteY148" fmla="*/ 90487 h 776287"/>
                <a:gd name="connsiteX149" fmla="*/ 107342 w 1026504"/>
                <a:gd name="connsiteY149" fmla="*/ 57150 h 7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026504" h="776287">
                  <a:moveTo>
                    <a:pt x="107342" y="57150"/>
                  </a:moveTo>
                  <a:cubicBezTo>
                    <a:pt x="113692" y="58737"/>
                    <a:pt x="119946" y="60774"/>
                    <a:pt x="126392" y="61912"/>
                  </a:cubicBezTo>
                  <a:cubicBezTo>
                    <a:pt x="160286" y="67894"/>
                    <a:pt x="137523" y="60861"/>
                    <a:pt x="154967" y="66675"/>
                  </a:cubicBezTo>
                  <a:cubicBezTo>
                    <a:pt x="158142" y="65881"/>
                    <a:pt x="161345" y="65193"/>
                    <a:pt x="164492" y="64294"/>
                  </a:cubicBezTo>
                  <a:cubicBezTo>
                    <a:pt x="166906" y="63604"/>
                    <a:pt x="169186" y="62457"/>
                    <a:pt x="171636" y="61912"/>
                  </a:cubicBezTo>
                  <a:cubicBezTo>
                    <a:pt x="177581" y="60591"/>
                    <a:pt x="197277" y="57909"/>
                    <a:pt x="202592" y="57150"/>
                  </a:cubicBezTo>
                  <a:cubicBezTo>
                    <a:pt x="204973" y="55562"/>
                    <a:pt x="207948" y="54622"/>
                    <a:pt x="209736" y="52387"/>
                  </a:cubicBezTo>
                  <a:cubicBezTo>
                    <a:pt x="211304" y="50427"/>
                    <a:pt x="210995" y="47489"/>
                    <a:pt x="212117" y="45244"/>
                  </a:cubicBezTo>
                  <a:cubicBezTo>
                    <a:pt x="216086" y="37306"/>
                    <a:pt x="216879" y="38100"/>
                    <a:pt x="224023" y="33337"/>
                  </a:cubicBezTo>
                  <a:cubicBezTo>
                    <a:pt x="227932" y="21611"/>
                    <a:pt x="223606" y="29716"/>
                    <a:pt x="233548" y="21431"/>
                  </a:cubicBezTo>
                  <a:cubicBezTo>
                    <a:pt x="236135" y="19275"/>
                    <a:pt x="237748" y="15922"/>
                    <a:pt x="240692" y="14287"/>
                  </a:cubicBezTo>
                  <a:cubicBezTo>
                    <a:pt x="245080" y="11849"/>
                    <a:pt x="254979" y="9525"/>
                    <a:pt x="254979" y="9525"/>
                  </a:cubicBezTo>
                  <a:cubicBezTo>
                    <a:pt x="255773" y="7144"/>
                    <a:pt x="255586" y="4156"/>
                    <a:pt x="257361" y="2381"/>
                  </a:cubicBezTo>
                  <a:cubicBezTo>
                    <a:pt x="259136" y="606"/>
                    <a:pt x="261994" y="0"/>
                    <a:pt x="264504" y="0"/>
                  </a:cubicBezTo>
                  <a:cubicBezTo>
                    <a:pt x="275645" y="0"/>
                    <a:pt x="286729" y="1587"/>
                    <a:pt x="297842" y="2381"/>
                  </a:cubicBezTo>
                  <a:cubicBezTo>
                    <a:pt x="300223" y="3175"/>
                    <a:pt x="302792" y="3543"/>
                    <a:pt x="304986" y="4762"/>
                  </a:cubicBezTo>
                  <a:cubicBezTo>
                    <a:pt x="309989" y="7542"/>
                    <a:pt x="313573" y="13769"/>
                    <a:pt x="319273" y="14287"/>
                  </a:cubicBezTo>
                  <a:lnTo>
                    <a:pt x="345467" y="16669"/>
                  </a:lnTo>
                  <a:cubicBezTo>
                    <a:pt x="347848" y="18256"/>
                    <a:pt x="349850" y="20678"/>
                    <a:pt x="352611" y="21431"/>
                  </a:cubicBezTo>
                  <a:cubicBezTo>
                    <a:pt x="358785" y="23115"/>
                    <a:pt x="365318" y="22966"/>
                    <a:pt x="371661" y="23812"/>
                  </a:cubicBezTo>
                  <a:lnTo>
                    <a:pt x="388329" y="26194"/>
                  </a:lnTo>
                  <a:cubicBezTo>
                    <a:pt x="414369" y="34873"/>
                    <a:pt x="374936" y="21034"/>
                    <a:pt x="402617" y="33337"/>
                  </a:cubicBezTo>
                  <a:cubicBezTo>
                    <a:pt x="405323" y="34540"/>
                    <a:pt x="421608" y="39878"/>
                    <a:pt x="426429" y="40481"/>
                  </a:cubicBezTo>
                  <a:cubicBezTo>
                    <a:pt x="435913" y="41666"/>
                    <a:pt x="445479" y="42068"/>
                    <a:pt x="455004" y="42862"/>
                  </a:cubicBezTo>
                  <a:cubicBezTo>
                    <a:pt x="461168" y="49026"/>
                    <a:pt x="467890" y="56682"/>
                    <a:pt x="476436" y="59531"/>
                  </a:cubicBezTo>
                  <a:cubicBezTo>
                    <a:pt x="478817" y="60325"/>
                    <a:pt x="481144" y="61303"/>
                    <a:pt x="483579" y="61912"/>
                  </a:cubicBezTo>
                  <a:cubicBezTo>
                    <a:pt x="489011" y="63270"/>
                    <a:pt x="497187" y="63954"/>
                    <a:pt x="502629" y="66675"/>
                  </a:cubicBezTo>
                  <a:cubicBezTo>
                    <a:pt x="505189" y="67955"/>
                    <a:pt x="507213" y="70157"/>
                    <a:pt x="509773" y="71437"/>
                  </a:cubicBezTo>
                  <a:cubicBezTo>
                    <a:pt x="512018" y="72560"/>
                    <a:pt x="514672" y="72696"/>
                    <a:pt x="516917" y="73819"/>
                  </a:cubicBezTo>
                  <a:cubicBezTo>
                    <a:pt x="535377" y="83049"/>
                    <a:pt x="513254" y="74979"/>
                    <a:pt x="531204" y="80962"/>
                  </a:cubicBezTo>
                  <a:cubicBezTo>
                    <a:pt x="533585" y="82550"/>
                    <a:pt x="535733" y="84563"/>
                    <a:pt x="538348" y="85725"/>
                  </a:cubicBezTo>
                  <a:cubicBezTo>
                    <a:pt x="542936" y="87764"/>
                    <a:pt x="552636" y="90487"/>
                    <a:pt x="552636" y="90487"/>
                  </a:cubicBezTo>
                  <a:cubicBezTo>
                    <a:pt x="555017" y="92075"/>
                    <a:pt x="557064" y="94345"/>
                    <a:pt x="559779" y="95250"/>
                  </a:cubicBezTo>
                  <a:cubicBezTo>
                    <a:pt x="564360" y="96777"/>
                    <a:pt x="569354" y="96584"/>
                    <a:pt x="574067" y="97631"/>
                  </a:cubicBezTo>
                  <a:cubicBezTo>
                    <a:pt x="576517" y="98175"/>
                    <a:pt x="578830" y="99218"/>
                    <a:pt x="581211" y="100012"/>
                  </a:cubicBezTo>
                  <a:cubicBezTo>
                    <a:pt x="583592" y="101600"/>
                    <a:pt x="586330" y="102751"/>
                    <a:pt x="588354" y="104775"/>
                  </a:cubicBezTo>
                  <a:cubicBezTo>
                    <a:pt x="596609" y="113031"/>
                    <a:pt x="588831" y="111601"/>
                    <a:pt x="600261" y="116681"/>
                  </a:cubicBezTo>
                  <a:cubicBezTo>
                    <a:pt x="604848" y="118720"/>
                    <a:pt x="609786" y="119856"/>
                    <a:pt x="614548" y="121444"/>
                  </a:cubicBezTo>
                  <a:cubicBezTo>
                    <a:pt x="636015" y="128600"/>
                    <a:pt x="619214" y="123695"/>
                    <a:pt x="666936" y="126206"/>
                  </a:cubicBezTo>
                  <a:cubicBezTo>
                    <a:pt x="669317" y="127794"/>
                    <a:pt x="671519" y="129689"/>
                    <a:pt x="674079" y="130969"/>
                  </a:cubicBezTo>
                  <a:cubicBezTo>
                    <a:pt x="680814" y="134337"/>
                    <a:pt x="691559" y="134757"/>
                    <a:pt x="697892" y="135731"/>
                  </a:cubicBezTo>
                  <a:cubicBezTo>
                    <a:pt x="702664" y="136465"/>
                    <a:pt x="707417" y="137318"/>
                    <a:pt x="712179" y="138112"/>
                  </a:cubicBezTo>
                  <a:cubicBezTo>
                    <a:pt x="713767" y="140493"/>
                    <a:pt x="714707" y="143468"/>
                    <a:pt x="716942" y="145256"/>
                  </a:cubicBezTo>
                  <a:cubicBezTo>
                    <a:pt x="718902" y="146824"/>
                    <a:pt x="722311" y="145862"/>
                    <a:pt x="724086" y="147637"/>
                  </a:cubicBezTo>
                  <a:cubicBezTo>
                    <a:pt x="725861" y="149412"/>
                    <a:pt x="725923" y="152331"/>
                    <a:pt x="726467" y="154781"/>
                  </a:cubicBezTo>
                  <a:cubicBezTo>
                    <a:pt x="727514" y="159494"/>
                    <a:pt x="727801" y="164356"/>
                    <a:pt x="728848" y="169069"/>
                  </a:cubicBezTo>
                  <a:cubicBezTo>
                    <a:pt x="729955" y="174050"/>
                    <a:pt x="732322" y="179686"/>
                    <a:pt x="735992" y="183356"/>
                  </a:cubicBezTo>
                  <a:cubicBezTo>
                    <a:pt x="738016" y="185380"/>
                    <a:pt x="740505" y="186992"/>
                    <a:pt x="743136" y="188119"/>
                  </a:cubicBezTo>
                  <a:cubicBezTo>
                    <a:pt x="746144" y="189408"/>
                    <a:pt x="749486" y="189706"/>
                    <a:pt x="752661" y="190500"/>
                  </a:cubicBezTo>
                  <a:cubicBezTo>
                    <a:pt x="771093" y="202788"/>
                    <a:pt x="753829" y="193004"/>
                    <a:pt x="797904" y="197644"/>
                  </a:cubicBezTo>
                  <a:cubicBezTo>
                    <a:pt x="800400" y="197907"/>
                    <a:pt x="802541" y="199906"/>
                    <a:pt x="805048" y="200025"/>
                  </a:cubicBezTo>
                  <a:cubicBezTo>
                    <a:pt x="835979" y="201498"/>
                    <a:pt x="866968" y="201357"/>
                    <a:pt x="897917" y="202406"/>
                  </a:cubicBezTo>
                  <a:cubicBezTo>
                    <a:pt x="913803" y="202944"/>
                    <a:pt x="929667" y="203993"/>
                    <a:pt x="945542" y="204787"/>
                  </a:cubicBezTo>
                  <a:lnTo>
                    <a:pt x="966973" y="211931"/>
                  </a:lnTo>
                  <a:cubicBezTo>
                    <a:pt x="969354" y="212725"/>
                    <a:pt x="971617" y="214085"/>
                    <a:pt x="974117" y="214312"/>
                  </a:cubicBezTo>
                  <a:lnTo>
                    <a:pt x="1000311" y="216694"/>
                  </a:lnTo>
                  <a:cubicBezTo>
                    <a:pt x="1013011" y="235744"/>
                    <a:pt x="996340" y="212722"/>
                    <a:pt x="1012217" y="228600"/>
                  </a:cubicBezTo>
                  <a:cubicBezTo>
                    <a:pt x="1016831" y="233215"/>
                    <a:pt x="1017424" y="237079"/>
                    <a:pt x="1019361" y="242887"/>
                  </a:cubicBezTo>
                  <a:cubicBezTo>
                    <a:pt x="1021755" y="271618"/>
                    <a:pt x="1022535" y="278597"/>
                    <a:pt x="1024123" y="309562"/>
                  </a:cubicBezTo>
                  <a:cubicBezTo>
                    <a:pt x="1025059" y="327812"/>
                    <a:pt x="1025710" y="346075"/>
                    <a:pt x="1026504" y="364331"/>
                  </a:cubicBezTo>
                  <a:cubicBezTo>
                    <a:pt x="1025710" y="370681"/>
                    <a:pt x="1025268" y="377085"/>
                    <a:pt x="1024123" y="383381"/>
                  </a:cubicBezTo>
                  <a:cubicBezTo>
                    <a:pt x="1015044" y="433321"/>
                    <a:pt x="887067" y="392887"/>
                    <a:pt x="886011" y="392906"/>
                  </a:cubicBezTo>
                  <a:cubicBezTo>
                    <a:pt x="880914" y="394605"/>
                    <a:pt x="875526" y="395704"/>
                    <a:pt x="871723" y="400050"/>
                  </a:cubicBezTo>
                  <a:cubicBezTo>
                    <a:pt x="867954" y="404357"/>
                    <a:pt x="866960" y="411162"/>
                    <a:pt x="862198" y="414337"/>
                  </a:cubicBezTo>
                  <a:lnTo>
                    <a:pt x="847911" y="423862"/>
                  </a:lnTo>
                  <a:cubicBezTo>
                    <a:pt x="847117" y="426243"/>
                    <a:pt x="847304" y="429231"/>
                    <a:pt x="845529" y="431006"/>
                  </a:cubicBezTo>
                  <a:cubicBezTo>
                    <a:pt x="843754" y="432781"/>
                    <a:pt x="839845" y="431345"/>
                    <a:pt x="838386" y="433387"/>
                  </a:cubicBezTo>
                  <a:cubicBezTo>
                    <a:pt x="835468" y="437472"/>
                    <a:pt x="837173" y="444125"/>
                    <a:pt x="833623" y="447675"/>
                  </a:cubicBezTo>
                  <a:cubicBezTo>
                    <a:pt x="824456" y="456842"/>
                    <a:pt x="829281" y="452951"/>
                    <a:pt x="819336" y="459581"/>
                  </a:cubicBezTo>
                  <a:cubicBezTo>
                    <a:pt x="813348" y="477539"/>
                    <a:pt x="822121" y="456100"/>
                    <a:pt x="809811" y="471487"/>
                  </a:cubicBezTo>
                  <a:cubicBezTo>
                    <a:pt x="796664" y="487920"/>
                    <a:pt x="820758" y="469743"/>
                    <a:pt x="800286" y="483394"/>
                  </a:cubicBezTo>
                  <a:cubicBezTo>
                    <a:pt x="797111" y="488156"/>
                    <a:pt x="794808" y="493634"/>
                    <a:pt x="790761" y="497681"/>
                  </a:cubicBezTo>
                  <a:cubicBezTo>
                    <a:pt x="777885" y="510557"/>
                    <a:pt x="778029" y="509067"/>
                    <a:pt x="769329" y="521494"/>
                  </a:cubicBezTo>
                  <a:cubicBezTo>
                    <a:pt x="766047" y="526183"/>
                    <a:pt x="759804" y="535781"/>
                    <a:pt x="759804" y="535781"/>
                  </a:cubicBezTo>
                  <a:cubicBezTo>
                    <a:pt x="753977" y="553264"/>
                    <a:pt x="758592" y="546519"/>
                    <a:pt x="747898" y="557212"/>
                  </a:cubicBezTo>
                  <a:cubicBezTo>
                    <a:pt x="747104" y="559593"/>
                    <a:pt x="747085" y="562396"/>
                    <a:pt x="745517" y="564356"/>
                  </a:cubicBezTo>
                  <a:cubicBezTo>
                    <a:pt x="743729" y="566591"/>
                    <a:pt x="740933" y="567839"/>
                    <a:pt x="738373" y="569119"/>
                  </a:cubicBezTo>
                  <a:cubicBezTo>
                    <a:pt x="734372" y="571119"/>
                    <a:pt x="725518" y="572737"/>
                    <a:pt x="721704" y="573881"/>
                  </a:cubicBezTo>
                  <a:cubicBezTo>
                    <a:pt x="690844" y="583140"/>
                    <a:pt x="722526" y="577755"/>
                    <a:pt x="666936" y="581025"/>
                  </a:cubicBezTo>
                  <a:cubicBezTo>
                    <a:pt x="638228" y="588201"/>
                    <a:pt x="688410" y="576256"/>
                    <a:pt x="621692" y="585787"/>
                  </a:cubicBezTo>
                  <a:cubicBezTo>
                    <a:pt x="616722" y="586497"/>
                    <a:pt x="607404" y="590550"/>
                    <a:pt x="607404" y="590550"/>
                  </a:cubicBezTo>
                  <a:cubicBezTo>
                    <a:pt x="591028" y="601467"/>
                    <a:pt x="598547" y="598265"/>
                    <a:pt x="585973" y="602456"/>
                  </a:cubicBezTo>
                  <a:cubicBezTo>
                    <a:pt x="585179" y="604837"/>
                    <a:pt x="584984" y="607511"/>
                    <a:pt x="583592" y="609600"/>
                  </a:cubicBezTo>
                  <a:cubicBezTo>
                    <a:pt x="579925" y="615101"/>
                    <a:pt x="574576" y="617992"/>
                    <a:pt x="569304" y="621506"/>
                  </a:cubicBezTo>
                  <a:cubicBezTo>
                    <a:pt x="563637" y="638509"/>
                    <a:pt x="567327" y="631617"/>
                    <a:pt x="559779" y="642937"/>
                  </a:cubicBezTo>
                  <a:cubicBezTo>
                    <a:pt x="557683" y="649227"/>
                    <a:pt x="554014" y="662322"/>
                    <a:pt x="547873" y="664369"/>
                  </a:cubicBezTo>
                  <a:lnTo>
                    <a:pt x="540729" y="666750"/>
                  </a:lnTo>
                  <a:cubicBezTo>
                    <a:pt x="525765" y="676726"/>
                    <a:pt x="541053" y="668114"/>
                    <a:pt x="512154" y="673894"/>
                  </a:cubicBezTo>
                  <a:cubicBezTo>
                    <a:pt x="507232" y="674879"/>
                    <a:pt x="502629" y="677069"/>
                    <a:pt x="497867" y="678656"/>
                  </a:cubicBezTo>
                  <a:cubicBezTo>
                    <a:pt x="493286" y="680183"/>
                    <a:pt x="488342" y="680243"/>
                    <a:pt x="483579" y="681037"/>
                  </a:cubicBezTo>
                  <a:cubicBezTo>
                    <a:pt x="466577" y="686705"/>
                    <a:pt x="472077" y="681623"/>
                    <a:pt x="464529" y="692944"/>
                  </a:cubicBezTo>
                  <a:cubicBezTo>
                    <a:pt x="463735" y="695325"/>
                    <a:pt x="462692" y="697637"/>
                    <a:pt x="462148" y="700087"/>
                  </a:cubicBezTo>
                  <a:cubicBezTo>
                    <a:pt x="460686" y="706668"/>
                    <a:pt x="460602" y="715088"/>
                    <a:pt x="457386" y="721519"/>
                  </a:cubicBezTo>
                  <a:cubicBezTo>
                    <a:pt x="456106" y="724079"/>
                    <a:pt x="454211" y="726281"/>
                    <a:pt x="452623" y="728662"/>
                  </a:cubicBezTo>
                  <a:cubicBezTo>
                    <a:pt x="445193" y="758386"/>
                    <a:pt x="454683" y="721458"/>
                    <a:pt x="447861" y="745331"/>
                  </a:cubicBezTo>
                  <a:cubicBezTo>
                    <a:pt x="441880" y="766262"/>
                    <a:pt x="448807" y="744871"/>
                    <a:pt x="443098" y="762000"/>
                  </a:cubicBezTo>
                  <a:cubicBezTo>
                    <a:pt x="440717" y="761206"/>
                    <a:pt x="438430" y="759206"/>
                    <a:pt x="435954" y="759619"/>
                  </a:cubicBezTo>
                  <a:cubicBezTo>
                    <a:pt x="433131" y="760089"/>
                    <a:pt x="431009" y="762549"/>
                    <a:pt x="428811" y="764381"/>
                  </a:cubicBezTo>
                  <a:cubicBezTo>
                    <a:pt x="410482" y="779655"/>
                    <a:pt x="432254" y="764468"/>
                    <a:pt x="414523" y="776287"/>
                  </a:cubicBezTo>
                  <a:cubicBezTo>
                    <a:pt x="412142" y="775493"/>
                    <a:pt x="409860" y="774288"/>
                    <a:pt x="407379" y="773906"/>
                  </a:cubicBezTo>
                  <a:cubicBezTo>
                    <a:pt x="399495" y="772693"/>
                    <a:pt x="391135" y="774048"/>
                    <a:pt x="383567" y="771525"/>
                  </a:cubicBezTo>
                  <a:cubicBezTo>
                    <a:pt x="380852" y="770620"/>
                    <a:pt x="380392" y="766762"/>
                    <a:pt x="378804" y="764381"/>
                  </a:cubicBezTo>
                  <a:cubicBezTo>
                    <a:pt x="378010" y="756444"/>
                    <a:pt x="377551" y="748466"/>
                    <a:pt x="376423" y="740569"/>
                  </a:cubicBezTo>
                  <a:cubicBezTo>
                    <a:pt x="375960" y="737329"/>
                    <a:pt x="374684" y="734253"/>
                    <a:pt x="374042" y="731044"/>
                  </a:cubicBezTo>
                  <a:cubicBezTo>
                    <a:pt x="368209" y="701875"/>
                    <a:pt x="374808" y="729339"/>
                    <a:pt x="369279" y="707231"/>
                  </a:cubicBezTo>
                  <a:cubicBezTo>
                    <a:pt x="368485" y="697706"/>
                    <a:pt x="367353" y="688203"/>
                    <a:pt x="366898" y="678656"/>
                  </a:cubicBezTo>
                  <a:cubicBezTo>
                    <a:pt x="365765" y="654857"/>
                    <a:pt x="365958" y="631001"/>
                    <a:pt x="364517" y="607219"/>
                  </a:cubicBezTo>
                  <a:cubicBezTo>
                    <a:pt x="364355" y="604547"/>
                    <a:pt x="359966" y="593968"/>
                    <a:pt x="357373" y="592931"/>
                  </a:cubicBezTo>
                  <a:cubicBezTo>
                    <a:pt x="351431" y="590554"/>
                    <a:pt x="344673" y="591344"/>
                    <a:pt x="338323" y="590550"/>
                  </a:cubicBezTo>
                  <a:cubicBezTo>
                    <a:pt x="335942" y="588962"/>
                    <a:pt x="332459" y="588347"/>
                    <a:pt x="331179" y="585787"/>
                  </a:cubicBezTo>
                  <a:cubicBezTo>
                    <a:pt x="329020" y="581469"/>
                    <a:pt x="329845" y="576213"/>
                    <a:pt x="328798" y="571500"/>
                  </a:cubicBezTo>
                  <a:cubicBezTo>
                    <a:pt x="328254" y="569050"/>
                    <a:pt x="327211" y="566737"/>
                    <a:pt x="326417" y="564356"/>
                  </a:cubicBezTo>
                  <a:cubicBezTo>
                    <a:pt x="325807" y="557648"/>
                    <a:pt x="326237" y="540185"/>
                    <a:pt x="321654" y="531019"/>
                  </a:cubicBezTo>
                  <a:cubicBezTo>
                    <a:pt x="320374" y="528459"/>
                    <a:pt x="318479" y="526256"/>
                    <a:pt x="316892" y="523875"/>
                  </a:cubicBezTo>
                  <a:cubicBezTo>
                    <a:pt x="310594" y="498679"/>
                    <a:pt x="319145" y="528350"/>
                    <a:pt x="309748" y="507206"/>
                  </a:cubicBezTo>
                  <a:cubicBezTo>
                    <a:pt x="307709" y="502619"/>
                    <a:pt x="307231" y="497409"/>
                    <a:pt x="304986" y="492919"/>
                  </a:cubicBezTo>
                  <a:cubicBezTo>
                    <a:pt x="303398" y="489744"/>
                    <a:pt x="301541" y="486690"/>
                    <a:pt x="300223" y="483394"/>
                  </a:cubicBezTo>
                  <a:cubicBezTo>
                    <a:pt x="298359" y="478733"/>
                    <a:pt x="298246" y="473283"/>
                    <a:pt x="295461" y="469106"/>
                  </a:cubicBezTo>
                  <a:lnTo>
                    <a:pt x="290698" y="461962"/>
                  </a:lnTo>
                  <a:cubicBezTo>
                    <a:pt x="289111" y="457200"/>
                    <a:pt x="286921" y="452597"/>
                    <a:pt x="285936" y="447675"/>
                  </a:cubicBezTo>
                  <a:cubicBezTo>
                    <a:pt x="284577" y="440884"/>
                    <a:pt x="283189" y="432964"/>
                    <a:pt x="281173" y="426244"/>
                  </a:cubicBezTo>
                  <a:cubicBezTo>
                    <a:pt x="279731" y="421435"/>
                    <a:pt x="277999" y="416719"/>
                    <a:pt x="276411" y="411956"/>
                  </a:cubicBezTo>
                  <a:cubicBezTo>
                    <a:pt x="275617" y="409575"/>
                    <a:pt x="275421" y="406901"/>
                    <a:pt x="274029" y="404812"/>
                  </a:cubicBezTo>
                  <a:lnTo>
                    <a:pt x="264504" y="390525"/>
                  </a:lnTo>
                  <a:lnTo>
                    <a:pt x="259742" y="383381"/>
                  </a:lnTo>
                  <a:cubicBezTo>
                    <a:pt x="255331" y="376764"/>
                    <a:pt x="250307" y="367246"/>
                    <a:pt x="240692" y="366712"/>
                  </a:cubicBezTo>
                  <a:lnTo>
                    <a:pt x="197829" y="364331"/>
                  </a:lnTo>
                  <a:lnTo>
                    <a:pt x="159729" y="361950"/>
                  </a:lnTo>
                  <a:cubicBezTo>
                    <a:pt x="138623" y="354914"/>
                    <a:pt x="150431" y="357741"/>
                    <a:pt x="124011" y="354806"/>
                  </a:cubicBezTo>
                  <a:cubicBezTo>
                    <a:pt x="119248" y="353219"/>
                    <a:pt x="113900" y="352829"/>
                    <a:pt x="109723" y="350044"/>
                  </a:cubicBezTo>
                  <a:cubicBezTo>
                    <a:pt x="105378" y="347147"/>
                    <a:pt x="101008" y="343329"/>
                    <a:pt x="95436" y="342900"/>
                  </a:cubicBezTo>
                  <a:cubicBezTo>
                    <a:pt x="77216" y="341499"/>
                    <a:pt x="58923" y="341313"/>
                    <a:pt x="40667" y="340519"/>
                  </a:cubicBezTo>
                  <a:cubicBezTo>
                    <a:pt x="33643" y="335836"/>
                    <a:pt x="32109" y="335488"/>
                    <a:pt x="26379" y="328612"/>
                  </a:cubicBezTo>
                  <a:cubicBezTo>
                    <a:pt x="24547" y="326414"/>
                    <a:pt x="23204" y="323850"/>
                    <a:pt x="21617" y="321469"/>
                  </a:cubicBezTo>
                  <a:lnTo>
                    <a:pt x="14473" y="300037"/>
                  </a:lnTo>
                  <a:lnTo>
                    <a:pt x="12092" y="292894"/>
                  </a:lnTo>
                  <a:cubicBezTo>
                    <a:pt x="11298" y="268288"/>
                    <a:pt x="12673" y="243515"/>
                    <a:pt x="9711" y="219075"/>
                  </a:cubicBezTo>
                  <a:cubicBezTo>
                    <a:pt x="9367" y="216234"/>
                    <a:pt x="4355" y="216547"/>
                    <a:pt x="2567" y="214312"/>
                  </a:cubicBezTo>
                  <a:cubicBezTo>
                    <a:pt x="999" y="212352"/>
                    <a:pt x="980" y="209550"/>
                    <a:pt x="186" y="207169"/>
                  </a:cubicBezTo>
                  <a:cubicBezTo>
                    <a:pt x="980" y="191294"/>
                    <a:pt x="-1883" y="174803"/>
                    <a:pt x="2567" y="159544"/>
                  </a:cubicBezTo>
                  <a:cubicBezTo>
                    <a:pt x="4170" y="154049"/>
                    <a:pt x="16854" y="150019"/>
                    <a:pt x="16854" y="150019"/>
                  </a:cubicBezTo>
                  <a:cubicBezTo>
                    <a:pt x="18423" y="145315"/>
                    <a:pt x="19803" y="139087"/>
                    <a:pt x="23998" y="135731"/>
                  </a:cubicBezTo>
                  <a:cubicBezTo>
                    <a:pt x="25958" y="134163"/>
                    <a:pt x="28761" y="134144"/>
                    <a:pt x="31142" y="133350"/>
                  </a:cubicBezTo>
                  <a:cubicBezTo>
                    <a:pt x="32729" y="130969"/>
                    <a:pt x="33880" y="128230"/>
                    <a:pt x="35904" y="126206"/>
                  </a:cubicBezTo>
                  <a:cubicBezTo>
                    <a:pt x="37928" y="124182"/>
                    <a:pt x="41260" y="123679"/>
                    <a:pt x="43048" y="121444"/>
                  </a:cubicBezTo>
                  <a:cubicBezTo>
                    <a:pt x="44616" y="119484"/>
                    <a:pt x="44210" y="116494"/>
                    <a:pt x="45429" y="114300"/>
                  </a:cubicBezTo>
                  <a:cubicBezTo>
                    <a:pt x="48209" y="109296"/>
                    <a:pt x="51779" y="104775"/>
                    <a:pt x="54954" y="100012"/>
                  </a:cubicBezTo>
                  <a:cubicBezTo>
                    <a:pt x="56541" y="97631"/>
                    <a:pt x="57002" y="93774"/>
                    <a:pt x="59717" y="92869"/>
                  </a:cubicBezTo>
                  <a:lnTo>
                    <a:pt x="66861" y="90487"/>
                  </a:lnTo>
                  <a:lnTo>
                    <a:pt x="107342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ja-JP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スライド番号プレースホルダー 8"/>
            <p:cNvSpPr txBox="1">
              <a:spLocks/>
            </p:cNvSpPr>
            <p:nvPr/>
          </p:nvSpPr>
          <p:spPr>
            <a:xfrm>
              <a:off x="6610350" y="6508751"/>
              <a:ext cx="20574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marL="0" algn="r" defTabSz="914400" rtl="0" eaLnBrk="1" latinLnBrk="0" hangingPunct="1">
                <a:defRPr kumimoji="1"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A3B4878-7E5D-4D9A-9D78-BDFAEF2F81B0}" type="slidenum">
                <a:rPr lang="ja-JP" alt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38</a:t>
              </a:fld>
              <a:endParaRPr lang="ja-JP" alt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23165">
            <a:off x="3951124" y="5272427"/>
            <a:ext cx="1596245" cy="1778096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/>
          <a:srcRect l="12629" t="18705" r="12762" b="16734"/>
          <a:stretch/>
        </p:blipFill>
        <p:spPr>
          <a:xfrm>
            <a:off x="145648" y="3820610"/>
            <a:ext cx="4009578" cy="19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solidFill>
            <a:srgbClr val="66FF99"/>
          </a:solidFill>
        </p:spPr>
        <p:txBody>
          <a:bodyPr/>
          <a:lstStyle/>
          <a:p>
            <a:pPr algn="ctr"/>
            <a:r>
              <a:rPr lang="en-US" altLang="ja-JP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サイトでの関連研究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5D35-A209-4193-AD38-727DA7C6FA3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49945"/>
            <a:ext cx="7886700" cy="892403"/>
          </a:xfrm>
          <a:solidFill>
            <a:srgbClr val="CCECFF"/>
          </a:solidFill>
        </p:spPr>
        <p:txBody>
          <a:bodyPr/>
          <a:lstStyle/>
          <a:p>
            <a:pPr algn="ctr"/>
            <a:r>
              <a:rPr kumimoji="1" lang="ja-JP" altLang="en-US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粒子を加速するには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246795" y="2555310"/>
            <a:ext cx="225468" cy="225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6363" y="305966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電荷</a:t>
            </a:r>
            <a:r>
              <a:rPr kumimoji="1" lang="en-US" altLang="ja-JP" dirty="0" smtClean="0"/>
              <a:t>e [C])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2107096" y="1934817"/>
            <a:ext cx="3286539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48000" y="1537252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電場</a:t>
            </a:r>
            <a:r>
              <a:rPr kumimoji="1" lang="en-US" altLang="ja-JP" dirty="0" smtClean="0"/>
              <a:t> (V [Volt])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4852" y="3044832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E=eV [eV]</a:t>
            </a:r>
            <a:r>
              <a:rPr kumimoji="1" lang="ja-JP" altLang="en-US" dirty="0" smtClean="0"/>
              <a:t>に加速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02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3.7037E-7 L 0.50504 -0.00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5585"/>
            <a:ext cx="7886700" cy="734825"/>
          </a:xfrm>
          <a:solidFill>
            <a:srgbClr val="66FF99"/>
          </a:solidFill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電子加速器と 望遠鏡較正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451" y="1245142"/>
            <a:ext cx="1275200" cy="2050553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BFB2-EF37-48BA-8D7F-362A08A60A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コンテンツ プレースホルダー 4"/>
          <p:cNvSpPr txBox="1">
            <a:spLocks/>
          </p:cNvSpPr>
          <p:nvPr/>
        </p:nvSpPr>
        <p:spPr>
          <a:xfrm>
            <a:off x="734741" y="4183410"/>
            <a:ext cx="3770451" cy="12893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solidFill>
                  <a:prstClr val="black"/>
                </a:solidFill>
              </a:rPr>
              <a:t>実データ</a:t>
            </a:r>
            <a:endParaRPr lang="en-US" altLang="ja-JP" sz="3200" b="1" dirty="0">
              <a:solidFill>
                <a:prstClr val="black"/>
              </a:solidFill>
            </a:endParaRPr>
          </a:p>
          <a:p>
            <a:pPr lvl="1"/>
            <a:r>
              <a:rPr lang="en-US" altLang="ja-JP" dirty="0">
                <a:solidFill>
                  <a:prstClr val="black"/>
                </a:solidFill>
              </a:rPr>
              <a:t>ELS</a:t>
            </a:r>
          </a:p>
          <a:p>
            <a:pPr lvl="2"/>
            <a:r>
              <a:rPr lang="ja-JP" altLang="en-US" dirty="0">
                <a:solidFill>
                  <a:prstClr val="black"/>
                </a:solidFill>
              </a:rPr>
              <a:t>電子のエネルギーと</a:t>
            </a:r>
            <a:endParaRPr lang="en-US" altLang="ja-JP" dirty="0">
              <a:solidFill>
                <a:prstClr val="black"/>
              </a:solidFill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prstClr val="black"/>
                </a:solidFill>
              </a:rPr>
              <a:t>　　ビーム電流をモニタ</a:t>
            </a:r>
            <a:endParaRPr lang="en-US" altLang="ja-JP" dirty="0">
              <a:solidFill>
                <a:prstClr val="black"/>
              </a:solidFill>
            </a:endParaRPr>
          </a:p>
          <a:p>
            <a:pPr lvl="2"/>
            <a:r>
              <a:rPr lang="en-US" altLang="ja-JP" dirty="0">
                <a:solidFill>
                  <a:prstClr val="black"/>
                </a:solidFill>
              </a:rPr>
              <a:t>FD</a:t>
            </a:r>
            <a:r>
              <a:rPr lang="ja-JP" altLang="en-US" dirty="0">
                <a:solidFill>
                  <a:prstClr val="black"/>
                </a:solidFill>
              </a:rPr>
              <a:t>の測定値： </a:t>
            </a:r>
            <a:r>
              <a:rPr lang="en-US" altLang="ja-JP" dirty="0">
                <a:solidFill>
                  <a:prstClr val="black"/>
                </a:solidFill>
              </a:rPr>
              <a:t>FADC </a:t>
            </a:r>
            <a:r>
              <a:rPr lang="ja-JP" altLang="en-US" dirty="0">
                <a:solidFill>
                  <a:prstClr val="black"/>
                </a:solidFill>
              </a:rPr>
              <a:t>カウント</a:t>
            </a:r>
            <a:endParaRPr lang="en-US" altLang="ja-JP" dirty="0">
              <a:solidFill>
                <a:prstClr val="black"/>
              </a:solidFill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altLang="ja-JP" sz="1000" dirty="0">
                <a:solidFill>
                  <a:prstClr val="black"/>
                </a:solidFill>
              </a:rPr>
              <a:t>.</a:t>
            </a:r>
          </a:p>
          <a:p>
            <a:pPr lvl="2"/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31950" y="5717244"/>
            <a:ext cx="83335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コンテンツ プレースホルダー 5"/>
          <p:cNvSpPr txBox="1">
            <a:spLocks/>
          </p:cNvSpPr>
          <p:nvPr/>
        </p:nvSpPr>
        <p:spPr>
          <a:xfrm>
            <a:off x="5215443" y="4176816"/>
            <a:ext cx="3544968" cy="12893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/>
                </a:solidFill>
              </a:rPr>
              <a:t>MC </a:t>
            </a:r>
            <a:r>
              <a:rPr lang="ja-JP" altLang="en-US" dirty="0">
                <a:solidFill>
                  <a:prstClr val="black"/>
                </a:solidFill>
              </a:rPr>
              <a:t>データ</a:t>
            </a:r>
            <a:endParaRPr lang="en-US" altLang="ja-JP" dirty="0">
              <a:solidFill>
                <a:prstClr val="black"/>
              </a:solidFill>
            </a:endParaRPr>
          </a:p>
          <a:p>
            <a:pPr lvl="1"/>
            <a:r>
              <a:rPr lang="ja-JP" altLang="en-US" dirty="0">
                <a:solidFill>
                  <a:prstClr val="black"/>
                </a:solidFill>
              </a:rPr>
              <a:t>シャワー生成</a:t>
            </a:r>
            <a:endParaRPr lang="en-US" altLang="ja-JP" dirty="0">
              <a:solidFill>
                <a:prstClr val="black"/>
              </a:solidFill>
            </a:endParaRPr>
          </a:p>
          <a:p>
            <a:pPr lvl="2"/>
            <a:r>
              <a:rPr lang="en-US" altLang="ja-JP" dirty="0" err="1">
                <a:solidFill>
                  <a:prstClr val="black"/>
                </a:solidFill>
              </a:rPr>
              <a:t>Geant</a:t>
            </a:r>
            <a:r>
              <a:rPr lang="ja-JP" altLang="en-US" dirty="0">
                <a:solidFill>
                  <a:prstClr val="black"/>
                </a:solidFill>
              </a:rPr>
              <a:t>シミュレーション</a:t>
            </a:r>
            <a:endParaRPr lang="en-US" altLang="ja-JP" dirty="0">
              <a:solidFill>
                <a:prstClr val="black"/>
              </a:solidFill>
            </a:endParaRPr>
          </a:p>
          <a:p>
            <a:pPr lvl="1"/>
            <a:r>
              <a:rPr lang="en-US" altLang="ja-JP" dirty="0">
                <a:solidFill>
                  <a:prstClr val="black"/>
                </a:solidFill>
              </a:rPr>
              <a:t>FD </a:t>
            </a:r>
            <a:r>
              <a:rPr lang="ja-JP" altLang="en-US" dirty="0">
                <a:solidFill>
                  <a:prstClr val="black"/>
                </a:solidFill>
              </a:rPr>
              <a:t>シミュレーション・再構成</a:t>
            </a:r>
            <a:endParaRPr lang="en-US" altLang="ja-JP" dirty="0">
              <a:solidFill>
                <a:prstClr val="black"/>
              </a:solidFill>
            </a:endParaRPr>
          </a:p>
          <a:p>
            <a:pPr lvl="2"/>
            <a:r>
              <a:rPr lang="en-US" altLang="ja-JP" dirty="0">
                <a:solidFill>
                  <a:prstClr val="black"/>
                </a:solidFill>
              </a:rPr>
              <a:t>TA </a:t>
            </a:r>
            <a:r>
              <a:rPr lang="ja-JP" altLang="en-US" dirty="0">
                <a:solidFill>
                  <a:prstClr val="black"/>
                </a:solidFill>
              </a:rPr>
              <a:t>オフラインソフトウェア</a:t>
            </a:r>
          </a:p>
        </p:txBody>
      </p:sp>
      <p:sp>
        <p:nvSpPr>
          <p:cNvPr id="25" name="左右矢印 24"/>
          <p:cNvSpPr/>
          <p:nvPr/>
        </p:nvSpPr>
        <p:spPr>
          <a:xfrm>
            <a:off x="4505192" y="4685192"/>
            <a:ext cx="698316" cy="2725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49666" y="601920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8650" y="5880704"/>
            <a:ext cx="34547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・</a:t>
            </a:r>
            <a:r>
              <a:rPr lang="ja-JP" altLang="en-US" sz="2400" dirty="0">
                <a:solidFill>
                  <a:prstClr val="black"/>
                </a:solidFill>
              </a:rPr>
              <a:t>もう一つの利用</a:t>
            </a:r>
            <a:endParaRPr lang="en-US" altLang="ja-JP" sz="2400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　・宇宙線の電波観測の開発研究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53743" y="43287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比較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7450651" y="1204619"/>
            <a:ext cx="2203462" cy="2097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619966" y="1104740"/>
            <a:ext cx="3555485" cy="225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874600" y="1201945"/>
            <a:ext cx="3768927" cy="2106814"/>
            <a:chOff x="146815" y="1785305"/>
            <a:chExt cx="5348842" cy="298997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644" y="1826525"/>
              <a:ext cx="5286013" cy="2948757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146815" y="2459307"/>
              <a:ext cx="1843184" cy="5241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rgbClr val="0433FF"/>
                  </a:solidFill>
                  <a:latin typeface="Arial" panose="020B0604020202020204" pitchFamily="34" charset="0"/>
                </a:rPr>
                <a:t>電子ビーム</a:t>
              </a:r>
              <a:endParaRPr lang="en-US" altLang="ja-JP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418709" y="2971819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FB00"/>
                  </a:solidFill>
                  <a:latin typeface="Arial" panose="020B0604020202020204" pitchFamily="34" charset="0"/>
                </a:rPr>
                <a:t>100m</a:t>
              </a:r>
              <a:endParaRPr lang="en-US" altLang="ja-JP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249276" y="1785305"/>
              <a:ext cx="2143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11210" algn="ctr"/>
              <a:r>
                <a:rPr lang="en-US" altLang="ja-JP" b="1" dirty="0">
                  <a:solidFill>
                    <a:srgbClr val="0433FF"/>
                  </a:solidFill>
                  <a:latin typeface="Arial" panose="020B0604020202020204" pitchFamily="34" charset="0"/>
                </a:rPr>
                <a:t>BR FD station</a:t>
              </a:r>
              <a:endParaRPr lang="en-US" altLang="ja-JP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V="1">
              <a:off x="1106229" y="2859771"/>
              <a:ext cx="0" cy="1143599"/>
            </a:xfrm>
            <a:prstGeom prst="straightConnector1">
              <a:avLst/>
            </a:prstGeom>
            <a:ln w="38100">
              <a:solidFill>
                <a:srgbClr val="04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1106229" y="3145873"/>
              <a:ext cx="1926420" cy="857497"/>
            </a:xfrm>
            <a:prstGeom prst="line">
              <a:avLst/>
            </a:prstGeom>
            <a:ln w="38100">
              <a:solidFill>
                <a:srgbClr val="FFFB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6002" y="3455999"/>
              <a:ext cx="2688879" cy="1300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正方形/長方形 16"/>
            <p:cNvSpPr>
              <a:spLocks noChangeAspect="1"/>
            </p:cNvSpPr>
            <p:nvPr/>
          </p:nvSpPr>
          <p:spPr>
            <a:xfrm>
              <a:off x="2772000" y="3492000"/>
              <a:ext cx="396000" cy="171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671170" y="3431570"/>
              <a:ext cx="917270" cy="393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>
                  <a:solidFill>
                    <a:srgbClr val="3333FF"/>
                  </a:solidFill>
                </a:rPr>
                <a:t>宇宙線</a:t>
              </a: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191233" y="3765884"/>
              <a:ext cx="729683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932913" y="3726372"/>
              <a:ext cx="1331314" cy="393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>
                  <a:solidFill>
                    <a:srgbClr val="3333FF"/>
                  </a:solidFill>
                </a:rPr>
                <a:t>電子ビーム</a:t>
              </a:r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2908030" y="3333093"/>
            <a:ext cx="1489678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69014" y="3249218"/>
            <a:ext cx="2005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</a:rPr>
              <a:t>FD</a:t>
            </a:r>
            <a:r>
              <a:rPr lang="ja-JP" altLang="en-US" sz="2000" dirty="0" err="1">
                <a:solidFill>
                  <a:prstClr val="black"/>
                </a:solidFill>
              </a:rPr>
              <a:t>で撮</a:t>
            </a:r>
            <a:r>
              <a:rPr lang="ja-JP" altLang="en-US" sz="2000" dirty="0">
                <a:solidFill>
                  <a:prstClr val="black"/>
                </a:solidFill>
              </a:rPr>
              <a:t>像された</a:t>
            </a:r>
            <a:endParaRPr lang="en-US" altLang="ja-JP" sz="2000" dirty="0">
              <a:solidFill>
                <a:prstClr val="black"/>
              </a:solidFill>
            </a:endParaRPr>
          </a:p>
          <a:p>
            <a:r>
              <a:rPr lang="ja-JP" altLang="en-US" sz="2000" dirty="0">
                <a:solidFill>
                  <a:prstClr val="black"/>
                </a:solidFill>
              </a:rPr>
              <a:t>データのイメージ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2983" y="3417869"/>
            <a:ext cx="5110093" cy="669207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/>
              <a:t>40-MeV, 10</a:t>
            </a:r>
            <a:r>
              <a:rPr lang="en-US" altLang="ja-JP" baseline="30000" dirty="0"/>
              <a:t>9</a:t>
            </a:r>
            <a:r>
              <a:rPr lang="en-US" altLang="ja-JP" dirty="0"/>
              <a:t> </a:t>
            </a:r>
            <a:r>
              <a:rPr lang="ja-JP" altLang="en-US" dirty="0"/>
              <a:t>個の電子</a:t>
            </a:r>
            <a:r>
              <a:rPr lang="en-US" altLang="ja-JP" dirty="0"/>
              <a:t> (</a:t>
            </a:r>
            <a:r>
              <a:rPr lang="ja-JP" altLang="en-US" dirty="0"/>
              <a:t>典型例</a:t>
            </a:r>
            <a:r>
              <a:rPr lang="en-US" altLang="ja-JP" dirty="0"/>
              <a:t>)</a:t>
            </a:r>
            <a:r>
              <a:rPr lang="ja-JP" altLang="en-US" dirty="0"/>
              <a:t>→疑似シャワー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End-to-end FD </a:t>
            </a:r>
            <a:r>
              <a:rPr lang="ja-JP" altLang="en-US" dirty="0">
                <a:solidFill>
                  <a:srgbClr val="FF0000"/>
                </a:solidFill>
              </a:rPr>
              <a:t>エネルギー較正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222802" y="788942"/>
            <a:ext cx="645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>
                <a:solidFill>
                  <a:srgbClr val="0000CC"/>
                </a:solidFill>
              </a:rPr>
              <a:t>宇宙線研</a:t>
            </a:r>
            <a:r>
              <a:rPr lang="ja-JP" altLang="en-US"/>
              <a:t>が中心となり、</a:t>
            </a:r>
            <a:r>
              <a:rPr lang="en-US" altLang="ja-JP">
                <a:solidFill>
                  <a:srgbClr val="0000CC"/>
                </a:solidFill>
              </a:rPr>
              <a:t>KEK</a:t>
            </a:r>
            <a:r>
              <a:rPr lang="ja-JP" altLang="en-US"/>
              <a:t>加速器グループと共同開発製作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125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266465" y="32659"/>
                <a:ext cx="8622475" cy="1205948"/>
              </a:xfrm>
              <a:solidFill>
                <a:srgbClr val="66FF99"/>
              </a:solidFill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sz="32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Auger</a:t>
                </a:r>
                <a:r>
                  <a:rPr lang="ja-JP" altLang="en-US" sz="32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の水タンク地表検出器</a:t>
                </a:r>
                <a14:m>
                  <m:oMath xmlns:m="http://schemas.openxmlformats.org/officeDocument/2006/math">
                    <m:r>
                      <a:rPr lang="ja-JP" altLang="en-US" sz="3200" i="1">
                        <a:latin typeface="Cambria Math" charset="0"/>
                        <a:ea typeface="Hiragino Maru Gothic ProN W4" charset="-128"/>
                        <a:cs typeface="Hiragino Maru Gothic ProN W4" charset="-128"/>
                      </a:rPr>
                      <m:t>→ </m:t>
                    </m:r>
                  </m:oMath>
                </a14:m>
                <a:r>
                  <a:rPr lang="en-US" altLang="ja-JP" sz="32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TA</a:t>
                </a:r>
                <a:r>
                  <a:rPr lang="ja-JP" altLang="en-US" sz="32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サイトへ</a:t>
                </a:r>
                <a:r>
                  <a:rPr kumimoji="1" lang="en-US" altLang="ja-JP" sz="36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/>
                </a:r>
                <a:br>
                  <a:rPr kumimoji="1" lang="en-US" altLang="ja-JP" sz="36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</a:br>
                <a:r>
                  <a:rPr lang="en-US" altLang="ja-JP" sz="18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Auger</a:t>
                </a:r>
                <a:r>
                  <a:rPr lang="ja-JP" altLang="en-US" sz="18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が得た空気シャワーの</a:t>
                </a:r>
                <a:r>
                  <a:rPr lang="ja-JP" altLang="en-US" sz="1800" dirty="0">
                    <a:solidFill>
                      <a:srgbClr val="3333FF"/>
                    </a:solidFill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ミューオン数過剰</a:t>
                </a:r>
                <a:r>
                  <a:rPr lang="ja-JP" altLang="en-US" sz="18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を</a:t>
                </a:r>
                <a:r>
                  <a:rPr lang="en-US" altLang="ja-JP" sz="18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TA</a:t>
                </a:r>
                <a:r>
                  <a:rPr lang="ja-JP" altLang="en-US" sz="18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サイトで検証</a:t>
                </a:r>
                <a:endParaRPr kumimoji="1" lang="ja-JP" altLang="en-US" sz="1800" dirty="0">
                  <a:latin typeface="Hiragino Maru Gothic ProN W4" charset="-128"/>
                  <a:ea typeface="Hiragino Maru Gothic ProN W4" charset="-128"/>
                  <a:cs typeface="Hiragino Maru Gothic ProN W4" charset="-128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6465" y="32659"/>
                <a:ext cx="8622475" cy="120594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6525" y="1491912"/>
            <a:ext cx="4568825" cy="1297542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lvl="1"/>
            <a:r>
              <a:rPr lang="en-US" altLang="ja-JP" dirty="0"/>
              <a:t>Auger SD:</a:t>
            </a:r>
            <a:r>
              <a:rPr lang="ja-JP" altLang="en-US" dirty="0"/>
              <a:t>水チェレンコフタンク　　</a:t>
            </a:r>
            <a:endParaRPr lang="en-US" altLang="ja-JP" dirty="0"/>
          </a:p>
          <a:p>
            <a:pPr lvl="2"/>
            <a:r>
              <a:rPr kumimoji="1" lang="ja-JP" altLang="en-US" dirty="0"/>
              <a:t>ミューオンに感度　　　　　　　　         　　　</a:t>
            </a:r>
            <a:endParaRPr lang="en-US" altLang="ja-JP" dirty="0"/>
          </a:p>
          <a:p>
            <a:pPr lvl="1"/>
            <a:r>
              <a:rPr lang="ja-JP" altLang="en-US" dirty="0"/>
              <a:t> </a:t>
            </a:r>
            <a:r>
              <a:rPr lang="en-US" altLang="ja-JP" dirty="0"/>
              <a:t>TA SD:</a:t>
            </a:r>
            <a:r>
              <a:rPr lang="ja-JP" altLang="en-US" dirty="0"/>
              <a:t>シンチレータ</a:t>
            </a:r>
            <a:endParaRPr lang="en-US" altLang="ja-JP" dirty="0"/>
          </a:p>
          <a:p>
            <a:pPr lvl="2"/>
            <a:r>
              <a:rPr kumimoji="1" lang="ja-JP" altLang="en-US" dirty="0"/>
              <a:t>電磁成分に感度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9806-98E6-4CCE-9406-1B04C61966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89135" y="4736671"/>
            <a:ext cx="30976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TA</a:t>
            </a:r>
            <a:r>
              <a:rPr lang="ja-JP" altLang="en-US" dirty="0">
                <a:solidFill>
                  <a:srgbClr val="FF0000"/>
                </a:solidFill>
              </a:rPr>
              <a:t>の空気シャワー事象と同期した</a:t>
            </a:r>
            <a:r>
              <a:rPr lang="en-US" altLang="ja-JP" dirty="0">
                <a:solidFill>
                  <a:srgbClr val="FF0000"/>
                </a:solidFill>
              </a:rPr>
              <a:t>Auger</a:t>
            </a:r>
            <a:r>
              <a:rPr lang="ja-JP" altLang="en-US" dirty="0">
                <a:solidFill>
                  <a:srgbClr val="FF0000"/>
                </a:solidFill>
              </a:rPr>
              <a:t>水タンクの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信号取得！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43708" t="21058" r="15424" b="18258"/>
          <a:stretch/>
        </p:blipFill>
        <p:spPr>
          <a:xfrm>
            <a:off x="212035" y="1246499"/>
            <a:ext cx="3290501" cy="27484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41156" y="1642546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3333FF"/>
                </a:solidFill>
              </a:rPr>
              <a:t>1.8</a:t>
            </a:r>
            <a:r>
              <a:rPr lang="ja-JP" altLang="en-US" sz="2800" dirty="0">
                <a:solidFill>
                  <a:srgbClr val="3333FF"/>
                </a:solidFill>
              </a:rPr>
              <a:t>倍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/>
          <a:srcRect l="4322" t="15178" r="12410" b="7132"/>
          <a:stretch/>
        </p:blipFill>
        <p:spPr>
          <a:xfrm>
            <a:off x="325579" y="4048684"/>
            <a:ext cx="50760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763502" y="188640"/>
            <a:ext cx="6359406" cy="6669360"/>
            <a:chOff x="2763502" y="188640"/>
            <a:chExt cx="6359406" cy="6669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02" y="188640"/>
              <a:ext cx="6359406" cy="666936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906" y="2126754"/>
              <a:ext cx="17335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-468560" y="-27375"/>
            <a:ext cx="10585176" cy="904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3" tIns="45607" rIns="91203" bIns="45607" rtlCol="0" anchor="ctr"/>
          <a:lstStyle/>
          <a:p>
            <a:pPr algn="ctr" defTabSz="912813"/>
            <a:endParaRPr kumimoji="0" lang="it-I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" y="1845985"/>
            <a:ext cx="2974975" cy="6109280"/>
          </a:xfrm>
          <a:prstGeom prst="rect">
            <a:avLst/>
          </a:prstGeom>
          <a:noFill/>
        </p:spPr>
        <p:txBody>
          <a:bodyPr lIns="91203" tIns="45607" rIns="91203" bIns="45607">
            <a:spAutoFit/>
          </a:bodyPr>
          <a:lstStyle/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</a:t>
            </a:r>
            <a:r>
              <a:rPr lang="en-US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-TA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Ground detector  at Telescope Array site: 2013-  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EUSO-BALLOON: 1st  balloon flight from Timmins, Canada  (French Space Agency CNES)  </a:t>
            </a:r>
            <a:r>
              <a:rPr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2014, 2017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MINI-EUSO (2017)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K-EUSO (2019)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 </a:t>
            </a:r>
          </a:p>
          <a:p>
            <a:pPr marL="342016" indent="-342016" defTabSz="456016"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(&gt;2020+)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7833" name="Rectangle 1"/>
          <p:cNvSpPr txBox="1">
            <a:spLocks noChangeArrowheads="1"/>
          </p:cNvSpPr>
          <p:nvPr/>
        </p:nvSpPr>
        <p:spPr bwMode="auto">
          <a:xfrm>
            <a:off x="-612575" y="341784"/>
            <a:ext cx="4032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3" tIns="45607" rIns="91203" bIns="45607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800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program</a:t>
            </a:r>
          </a:p>
          <a:p>
            <a:pPr algn="ctr" eaLnBrk="1" hangingPunct="1"/>
            <a:endParaRPr lang="it-IT" sz="3800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767412" y="188640"/>
            <a:ext cx="135549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7728768" y="1628800"/>
            <a:ext cx="1377300" cy="369332"/>
          </a:xfrm>
          <a:prstGeom prst="rect">
            <a:avLst/>
          </a:prstGeom>
        </p:spPr>
        <p:txBody>
          <a:bodyPr wrap="none" lIns="91286" tIns="45650" rIns="91286" bIns="45650">
            <a:spAutoFit/>
          </a:bodyPr>
          <a:lstStyle/>
          <a:p>
            <a:pPr defTabSz="912813"/>
            <a:r>
              <a:rPr lang="it-IT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</a:t>
            </a:r>
            <a:endParaRPr kumimoji="0" lang="it-IT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2537" y="2479380"/>
            <a:ext cx="797729" cy="6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1036" y="2103760"/>
            <a:ext cx="1234633" cy="369332"/>
          </a:xfrm>
          <a:prstGeom prst="rect">
            <a:avLst/>
          </a:prstGeom>
          <a:noFill/>
        </p:spPr>
        <p:txBody>
          <a:bodyPr wrap="none" lIns="91286" tIns="45650" rIns="91286" bIns="45650" rtlCol="0">
            <a:spAutoFit/>
          </a:bodyPr>
          <a:lstStyle/>
          <a:p>
            <a:pPr defTabSz="912813"/>
            <a:r>
              <a:rPr kumimoji="0" lang="en-US" dirty="0">
                <a:solidFill>
                  <a:prstClr val="white"/>
                </a:solidFill>
              </a:rPr>
              <a:t>MINI-EUSO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22749" y="40475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white"/>
                </a:solidFill>
              </a:rPr>
              <a:t>最高エネルギー宇宙線大規模観測計画</a:t>
            </a:r>
            <a:endParaRPr lang="en-US" altLang="ja-JP" dirty="0">
              <a:solidFill>
                <a:prstClr val="white"/>
              </a:solidFill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</a:rPr>
              <a:t>－宇宙からの望遠鏡観測－</a:t>
            </a:r>
            <a:r>
              <a:rPr lang="en-US" altLang="ja-JP" dirty="0">
                <a:solidFill>
                  <a:prstClr val="white"/>
                </a:solidFill>
              </a:rPr>
              <a:t> 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6151" y="662211"/>
            <a:ext cx="1590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white"/>
                </a:solidFill>
              </a:rPr>
              <a:t>国際宇宙ステーション</a:t>
            </a:r>
            <a:endParaRPr lang="en-US" altLang="ja-JP" sz="1200" dirty="0">
              <a:solidFill>
                <a:prstClr val="white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512" y="1127358"/>
            <a:ext cx="2993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大統計</a:t>
            </a:r>
            <a:r>
              <a:rPr lang="en-US" altLang="ja-JP" sz="2400" dirty="0">
                <a:solidFill>
                  <a:srgbClr val="FFFF00"/>
                </a:solidFill>
              </a:rPr>
              <a:t>(TAx4</a:t>
            </a:r>
            <a:r>
              <a:rPr lang="ja-JP" altLang="en-US" sz="2400" dirty="0">
                <a:solidFill>
                  <a:srgbClr val="FFFF00"/>
                </a:solidFill>
              </a:rPr>
              <a:t>の</a:t>
            </a:r>
            <a:r>
              <a:rPr lang="en-US" altLang="ja-JP" sz="2400" dirty="0">
                <a:solidFill>
                  <a:srgbClr val="FFFF00"/>
                </a:solidFill>
              </a:rPr>
              <a:t>2</a:t>
            </a:r>
            <a:r>
              <a:rPr lang="ja-JP" altLang="en-US" sz="2400" dirty="0">
                <a:solidFill>
                  <a:srgbClr val="FFFF00"/>
                </a:solidFill>
              </a:rPr>
              <a:t>倍</a:t>
            </a:r>
            <a:r>
              <a:rPr lang="en-US" altLang="ja-JP" sz="2400" dirty="0">
                <a:solidFill>
                  <a:srgbClr val="FFFF00"/>
                </a:solidFill>
              </a:rPr>
              <a:t>)</a:t>
            </a:r>
          </a:p>
          <a:p>
            <a:r>
              <a:rPr lang="ja-JP" altLang="en-US" sz="2400" dirty="0">
                <a:solidFill>
                  <a:srgbClr val="FFFF00"/>
                </a:solidFill>
              </a:rPr>
              <a:t>全天ほぼ一様な視野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088" y="6484603"/>
            <a:ext cx="37525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宇宙線研も参加：</a:t>
            </a:r>
            <a:r>
              <a:rPr lang="en-US" altLang="ja-JP" dirty="0">
                <a:solidFill>
                  <a:prstClr val="black"/>
                </a:solidFill>
              </a:rPr>
              <a:t>TA-EUSO</a:t>
            </a:r>
            <a:r>
              <a:rPr lang="ja-JP" altLang="en-US" dirty="0">
                <a:solidFill>
                  <a:prstClr val="black"/>
                </a:solidFill>
              </a:rPr>
              <a:t>と</a:t>
            </a:r>
            <a:r>
              <a:rPr lang="en-US" altLang="ja-JP" dirty="0">
                <a:solidFill>
                  <a:prstClr val="black"/>
                </a:solidFill>
              </a:rPr>
              <a:t>PMT</a:t>
            </a:r>
            <a:r>
              <a:rPr lang="ja-JP" altLang="en-US" dirty="0">
                <a:solidFill>
                  <a:prstClr val="black"/>
                </a:solidFill>
              </a:rPr>
              <a:t>較正</a:t>
            </a:r>
          </a:p>
        </p:txBody>
      </p:sp>
    </p:spTree>
    <p:extLst>
      <p:ext uri="{BB962C8B-B14F-4D97-AF65-F5344CB8AC3E}">
        <p14:creationId xmlns:p14="http://schemas.microsoft.com/office/powerpoint/2010/main" val="1601965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763502" y="188640"/>
            <a:ext cx="6359406" cy="6669360"/>
            <a:chOff x="2763502" y="188640"/>
            <a:chExt cx="6359406" cy="6669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02" y="188640"/>
              <a:ext cx="6359406" cy="666936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906" y="2126754"/>
              <a:ext cx="17335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-468560" y="-27375"/>
            <a:ext cx="10585176" cy="904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3" tIns="45607" rIns="91203" bIns="45607" rtlCol="0" anchor="ctr"/>
          <a:lstStyle/>
          <a:p>
            <a:pPr algn="ctr" defTabSz="912813"/>
            <a:endParaRPr kumimoji="0" lang="it-I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" y="1845985"/>
            <a:ext cx="2974975" cy="6109280"/>
          </a:xfrm>
          <a:prstGeom prst="rect">
            <a:avLst/>
          </a:prstGeom>
          <a:noFill/>
        </p:spPr>
        <p:txBody>
          <a:bodyPr lIns="91203" tIns="45607" rIns="91203" bIns="45607">
            <a:spAutoFit/>
          </a:bodyPr>
          <a:lstStyle/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</a:t>
            </a:r>
            <a:r>
              <a:rPr lang="en-US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-TA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Ground detector  at Telescope Array site: 2013-  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EUSO-BALLOON: 1st  balloon flight from Timmins, Canada  (French Space Agency CNES)  </a:t>
            </a:r>
            <a:r>
              <a:rPr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2014, 2017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MINI-EUSO (2017)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K-EUSO (2019)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 </a:t>
            </a:r>
          </a:p>
          <a:p>
            <a:pPr marL="342016" indent="-342016" defTabSz="456016"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(&gt;2020+)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7833" name="Rectangle 1"/>
          <p:cNvSpPr txBox="1">
            <a:spLocks noChangeArrowheads="1"/>
          </p:cNvSpPr>
          <p:nvPr/>
        </p:nvSpPr>
        <p:spPr bwMode="auto">
          <a:xfrm>
            <a:off x="-612575" y="341784"/>
            <a:ext cx="4032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3" tIns="45607" rIns="91203" bIns="45607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800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program</a:t>
            </a:r>
          </a:p>
          <a:p>
            <a:pPr algn="ctr" eaLnBrk="1" hangingPunct="1"/>
            <a:endParaRPr lang="it-IT" sz="3800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767412" y="188640"/>
            <a:ext cx="135549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7728768" y="1628800"/>
            <a:ext cx="1377300" cy="369332"/>
          </a:xfrm>
          <a:prstGeom prst="rect">
            <a:avLst/>
          </a:prstGeom>
        </p:spPr>
        <p:txBody>
          <a:bodyPr wrap="none" lIns="91286" tIns="45650" rIns="91286" bIns="45650">
            <a:spAutoFit/>
          </a:bodyPr>
          <a:lstStyle/>
          <a:p>
            <a:pPr defTabSz="912813"/>
            <a:r>
              <a:rPr lang="it-IT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</a:t>
            </a:r>
            <a:endParaRPr kumimoji="0" lang="it-IT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2537" y="2479380"/>
            <a:ext cx="797729" cy="6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1036" y="2103760"/>
            <a:ext cx="1234633" cy="369332"/>
          </a:xfrm>
          <a:prstGeom prst="rect">
            <a:avLst/>
          </a:prstGeom>
          <a:noFill/>
        </p:spPr>
        <p:txBody>
          <a:bodyPr wrap="none" lIns="91286" tIns="45650" rIns="91286" bIns="45650" rtlCol="0">
            <a:spAutoFit/>
          </a:bodyPr>
          <a:lstStyle/>
          <a:p>
            <a:pPr defTabSz="912813"/>
            <a:r>
              <a:rPr kumimoji="0" lang="en-US" dirty="0">
                <a:solidFill>
                  <a:prstClr val="white"/>
                </a:solidFill>
              </a:rPr>
              <a:t>MINI-EUSO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22749" y="40475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white"/>
                </a:solidFill>
              </a:rPr>
              <a:t>最高エネルギー宇宙線大規模観測計画</a:t>
            </a:r>
            <a:endParaRPr lang="en-US" altLang="ja-JP" dirty="0">
              <a:solidFill>
                <a:prstClr val="white"/>
              </a:solidFill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</a:rPr>
              <a:t>－宇宙からの望遠鏡観測－</a:t>
            </a:r>
            <a:r>
              <a:rPr lang="en-US" altLang="ja-JP" dirty="0">
                <a:solidFill>
                  <a:prstClr val="white"/>
                </a:solidFill>
              </a:rPr>
              <a:t> 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6151" y="662211"/>
            <a:ext cx="1590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white"/>
                </a:solidFill>
              </a:rPr>
              <a:t>国際宇宙ステーション</a:t>
            </a:r>
            <a:endParaRPr lang="en-US" altLang="ja-JP" sz="1200" dirty="0">
              <a:solidFill>
                <a:prstClr val="white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5348303" y="2790896"/>
            <a:ext cx="3431450" cy="3257104"/>
            <a:chOff x="5348303" y="2790896"/>
            <a:chExt cx="3431450" cy="3257104"/>
          </a:xfrm>
        </p:grpSpPr>
        <p:sp>
          <p:nvSpPr>
            <p:cNvPr id="9" name="CasellaDiTesto 5"/>
            <p:cNvSpPr txBox="1"/>
            <p:nvPr/>
          </p:nvSpPr>
          <p:spPr>
            <a:xfrm>
              <a:off x="5906125" y="2790896"/>
              <a:ext cx="396262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lIns="91286" tIns="45650" rIns="91286" bIns="45650" rtlCol="0">
              <a:spAutoFit/>
            </a:bodyPr>
            <a:lstStyle/>
            <a:p>
              <a:pPr defTabSz="912813"/>
              <a:r>
                <a:rPr kumimoji="0" lang="it-IT" sz="1200" dirty="0">
                  <a:solidFill>
                    <a:prstClr val="white"/>
                  </a:solidFill>
                </a:rPr>
                <a:t>14</a:t>
              </a:r>
              <a:r>
                <a:rPr kumimoji="0" lang="it-IT" sz="1200" baseline="30000" dirty="0">
                  <a:solidFill>
                    <a:prstClr val="white"/>
                  </a:solidFill>
                </a:rPr>
                <a:t>o</a:t>
              </a: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6"/>
            <a:srcRect l="47163" t="25596" r="13150" b="9268"/>
            <a:stretch/>
          </p:blipFill>
          <p:spPr>
            <a:xfrm>
              <a:off x="5348303" y="2880000"/>
              <a:ext cx="3431450" cy="3168000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5628068" y="2929395"/>
              <a:ext cx="278057" cy="231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0512" y="1127358"/>
            <a:ext cx="2993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大統計</a:t>
            </a:r>
            <a:r>
              <a:rPr lang="en-US" altLang="ja-JP" sz="2400" dirty="0">
                <a:solidFill>
                  <a:srgbClr val="FFFF00"/>
                </a:solidFill>
              </a:rPr>
              <a:t>(TAx4</a:t>
            </a:r>
            <a:r>
              <a:rPr lang="ja-JP" altLang="en-US" sz="2400" dirty="0">
                <a:solidFill>
                  <a:srgbClr val="FFFF00"/>
                </a:solidFill>
              </a:rPr>
              <a:t>の</a:t>
            </a:r>
            <a:r>
              <a:rPr lang="en-US" altLang="ja-JP" sz="2400" dirty="0">
                <a:solidFill>
                  <a:srgbClr val="FFFF00"/>
                </a:solidFill>
              </a:rPr>
              <a:t>2</a:t>
            </a:r>
            <a:r>
              <a:rPr lang="ja-JP" altLang="en-US" sz="2400" dirty="0">
                <a:solidFill>
                  <a:srgbClr val="FFFF00"/>
                </a:solidFill>
              </a:rPr>
              <a:t>倍</a:t>
            </a:r>
            <a:r>
              <a:rPr lang="en-US" altLang="ja-JP" sz="2400" dirty="0">
                <a:solidFill>
                  <a:srgbClr val="FFFF00"/>
                </a:solidFill>
              </a:rPr>
              <a:t>)</a:t>
            </a:r>
          </a:p>
          <a:p>
            <a:r>
              <a:rPr lang="ja-JP" altLang="en-US" sz="2400" dirty="0">
                <a:solidFill>
                  <a:srgbClr val="FFFF00"/>
                </a:solidFill>
              </a:rPr>
              <a:t>全天ほぼ一様な視野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088" y="6484603"/>
            <a:ext cx="37525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宇宙線研も参加：</a:t>
            </a:r>
            <a:r>
              <a:rPr lang="en-US" altLang="ja-JP" dirty="0">
                <a:solidFill>
                  <a:prstClr val="black"/>
                </a:solidFill>
              </a:rPr>
              <a:t>TA-EUSO</a:t>
            </a:r>
            <a:r>
              <a:rPr lang="ja-JP" altLang="en-US" dirty="0">
                <a:solidFill>
                  <a:prstClr val="black"/>
                </a:solidFill>
              </a:rPr>
              <a:t>と</a:t>
            </a:r>
            <a:r>
              <a:rPr lang="en-US" altLang="ja-JP" dirty="0">
                <a:solidFill>
                  <a:prstClr val="black"/>
                </a:solidFill>
              </a:rPr>
              <a:t>PMT</a:t>
            </a:r>
            <a:r>
              <a:rPr lang="ja-JP" altLang="en-US" dirty="0">
                <a:solidFill>
                  <a:prstClr val="black"/>
                </a:solidFill>
              </a:rPr>
              <a:t>較正</a:t>
            </a:r>
          </a:p>
        </p:txBody>
      </p:sp>
    </p:spTree>
    <p:extLst>
      <p:ext uri="{BB962C8B-B14F-4D97-AF65-F5344CB8AC3E}">
        <p14:creationId xmlns:p14="http://schemas.microsoft.com/office/powerpoint/2010/main" val="1233860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763502" y="188640"/>
            <a:ext cx="6359406" cy="6669360"/>
            <a:chOff x="2763502" y="188640"/>
            <a:chExt cx="6359406" cy="6669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02" y="188640"/>
              <a:ext cx="6359406" cy="666936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906" y="2126754"/>
              <a:ext cx="173355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-468560" y="-27375"/>
            <a:ext cx="10585176" cy="904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3" tIns="45607" rIns="91203" bIns="45607" rtlCol="0" anchor="ctr"/>
          <a:lstStyle/>
          <a:p>
            <a:pPr algn="ctr" defTabSz="912813"/>
            <a:endParaRPr kumimoji="0" lang="it-IT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" y="1845985"/>
            <a:ext cx="2974975" cy="6109280"/>
          </a:xfrm>
          <a:prstGeom prst="rect">
            <a:avLst/>
          </a:prstGeom>
          <a:noFill/>
        </p:spPr>
        <p:txBody>
          <a:bodyPr lIns="91203" tIns="45607" rIns="91203" bIns="45607">
            <a:spAutoFit/>
          </a:bodyPr>
          <a:lstStyle/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</a:t>
            </a:r>
            <a:r>
              <a:rPr lang="en-US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-TA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Ground detector  at Telescope Array site: 2013-  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EUSO-BALLOON: 1st  balloon flight from Timmins, Canada  (French Space Agency CNES)  </a:t>
            </a:r>
            <a:r>
              <a:rPr lang="it-IT" sz="1700" b="1" dirty="0" err="1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</a:t>
            </a: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2014, 2017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MINI-EUSO (2017)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K-EUSO (2019)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 </a:t>
            </a:r>
          </a:p>
          <a:p>
            <a:pPr marL="342016" indent="-342016" defTabSz="456016">
              <a:defRPr/>
            </a:pPr>
            <a:r>
              <a:rPr lang="it-IT" sz="1700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(&gt;2020+)</a:t>
            </a: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defTabSz="456016"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016" indent="-342016" defTabSz="456016">
              <a:buFontTx/>
              <a:buAutoNum type="arabicPeriod"/>
              <a:defRPr/>
            </a:pPr>
            <a:endParaRPr lang="it-IT" sz="1700" b="1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7833" name="Rectangle 1"/>
          <p:cNvSpPr txBox="1">
            <a:spLocks noChangeArrowheads="1"/>
          </p:cNvSpPr>
          <p:nvPr/>
        </p:nvSpPr>
        <p:spPr bwMode="auto">
          <a:xfrm>
            <a:off x="-612575" y="341784"/>
            <a:ext cx="40324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3" tIns="45607" rIns="91203" bIns="45607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800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 EUSO program</a:t>
            </a:r>
          </a:p>
          <a:p>
            <a:pPr algn="ctr" eaLnBrk="1" hangingPunct="1"/>
            <a:endParaRPr lang="it-IT" sz="3800" dirty="0">
              <a:solidFill>
                <a:prstClr val="white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767412" y="188640"/>
            <a:ext cx="1355497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7728768" y="1628800"/>
            <a:ext cx="1377300" cy="369332"/>
          </a:xfrm>
          <a:prstGeom prst="rect">
            <a:avLst/>
          </a:prstGeom>
        </p:spPr>
        <p:txBody>
          <a:bodyPr wrap="none" lIns="91286" tIns="45650" rIns="91286" bIns="45650">
            <a:spAutoFit/>
          </a:bodyPr>
          <a:lstStyle/>
          <a:p>
            <a:pPr defTabSz="912813"/>
            <a:r>
              <a:rPr lang="it-IT" b="1" dirty="0">
                <a:solidFill>
                  <a:prstClr val="white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JEM-EUSO</a:t>
            </a:r>
            <a:endParaRPr kumimoji="0" lang="it-IT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2537" y="2479380"/>
            <a:ext cx="797729" cy="6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1036" y="2103760"/>
            <a:ext cx="1234633" cy="369332"/>
          </a:xfrm>
          <a:prstGeom prst="rect">
            <a:avLst/>
          </a:prstGeom>
          <a:noFill/>
        </p:spPr>
        <p:txBody>
          <a:bodyPr wrap="none" lIns="91286" tIns="45650" rIns="91286" bIns="45650" rtlCol="0">
            <a:spAutoFit/>
          </a:bodyPr>
          <a:lstStyle/>
          <a:p>
            <a:pPr defTabSz="912813"/>
            <a:r>
              <a:rPr kumimoji="0" lang="en-US" dirty="0">
                <a:solidFill>
                  <a:prstClr val="white"/>
                </a:solidFill>
              </a:rPr>
              <a:t>MINI-EUSO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22749" y="40475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white"/>
                </a:solidFill>
              </a:rPr>
              <a:t>最高エネルギー宇宙線大規模観測計画</a:t>
            </a:r>
            <a:endParaRPr lang="en-US" altLang="ja-JP" dirty="0">
              <a:solidFill>
                <a:prstClr val="white"/>
              </a:solidFill>
            </a:endParaRPr>
          </a:p>
          <a:p>
            <a:pPr algn="ctr"/>
            <a:r>
              <a:rPr lang="ja-JP" altLang="en-US" dirty="0">
                <a:solidFill>
                  <a:prstClr val="white"/>
                </a:solidFill>
              </a:rPr>
              <a:t>－宇宙からの望遠鏡観測－</a:t>
            </a:r>
            <a:r>
              <a:rPr lang="en-US" altLang="ja-JP" dirty="0">
                <a:solidFill>
                  <a:prstClr val="white"/>
                </a:solidFill>
              </a:rPr>
              <a:t> 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6151" y="662211"/>
            <a:ext cx="1590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white"/>
                </a:solidFill>
              </a:rPr>
              <a:t>国際宇宙ステーション</a:t>
            </a:r>
            <a:endParaRPr lang="en-US" altLang="ja-JP" sz="1200" dirty="0">
              <a:solidFill>
                <a:prstClr val="white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5348303" y="2790896"/>
            <a:ext cx="3431450" cy="3257104"/>
            <a:chOff x="5348303" y="2790896"/>
            <a:chExt cx="3431450" cy="3257104"/>
          </a:xfrm>
        </p:grpSpPr>
        <p:sp>
          <p:nvSpPr>
            <p:cNvPr id="9" name="CasellaDiTesto 5"/>
            <p:cNvSpPr txBox="1"/>
            <p:nvPr/>
          </p:nvSpPr>
          <p:spPr>
            <a:xfrm>
              <a:off x="5906125" y="2790896"/>
              <a:ext cx="396262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lIns="91286" tIns="45650" rIns="91286" bIns="45650" rtlCol="0">
              <a:spAutoFit/>
            </a:bodyPr>
            <a:lstStyle/>
            <a:p>
              <a:pPr defTabSz="912813"/>
              <a:r>
                <a:rPr kumimoji="0" lang="it-IT" sz="1200" dirty="0">
                  <a:solidFill>
                    <a:prstClr val="white"/>
                  </a:solidFill>
                </a:rPr>
                <a:t>14</a:t>
              </a:r>
              <a:r>
                <a:rPr kumimoji="0" lang="it-IT" sz="1200" baseline="30000" dirty="0">
                  <a:solidFill>
                    <a:prstClr val="white"/>
                  </a:solidFill>
                </a:rPr>
                <a:t>o</a:t>
              </a: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6"/>
            <a:srcRect l="47163" t="25596" r="13150" b="9268"/>
            <a:stretch/>
          </p:blipFill>
          <p:spPr>
            <a:xfrm>
              <a:off x="5348303" y="2880000"/>
              <a:ext cx="3431450" cy="3168000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5628068" y="2929395"/>
              <a:ext cx="278057" cy="231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0512" y="1127358"/>
            <a:ext cx="2993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</a:rPr>
              <a:t>大統計</a:t>
            </a:r>
            <a:r>
              <a:rPr lang="en-US" altLang="ja-JP" sz="2400" dirty="0">
                <a:solidFill>
                  <a:srgbClr val="FFFF00"/>
                </a:solidFill>
              </a:rPr>
              <a:t>(TAx4</a:t>
            </a:r>
            <a:r>
              <a:rPr lang="ja-JP" altLang="en-US" sz="2400" dirty="0">
                <a:solidFill>
                  <a:srgbClr val="FFFF00"/>
                </a:solidFill>
              </a:rPr>
              <a:t>の</a:t>
            </a:r>
            <a:r>
              <a:rPr lang="en-US" altLang="ja-JP" sz="2400" dirty="0">
                <a:solidFill>
                  <a:srgbClr val="FFFF00"/>
                </a:solidFill>
              </a:rPr>
              <a:t>2</a:t>
            </a:r>
            <a:r>
              <a:rPr lang="ja-JP" altLang="en-US" sz="2400" dirty="0">
                <a:solidFill>
                  <a:srgbClr val="FFFF00"/>
                </a:solidFill>
              </a:rPr>
              <a:t>倍</a:t>
            </a:r>
            <a:r>
              <a:rPr lang="en-US" altLang="ja-JP" sz="2400" dirty="0">
                <a:solidFill>
                  <a:srgbClr val="FFFF00"/>
                </a:solidFill>
              </a:rPr>
              <a:t>)</a:t>
            </a:r>
          </a:p>
          <a:p>
            <a:r>
              <a:rPr lang="ja-JP" altLang="en-US" sz="2400" dirty="0">
                <a:solidFill>
                  <a:srgbClr val="FFFF00"/>
                </a:solidFill>
              </a:rPr>
              <a:t>全天ほぼ一様な視野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D805-21B8-2F4C-9F1D-E61F1B70DD0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088" y="6484603"/>
            <a:ext cx="37525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宇宙線研も参加：</a:t>
            </a:r>
            <a:r>
              <a:rPr lang="en-US" altLang="ja-JP" dirty="0">
                <a:solidFill>
                  <a:prstClr val="black"/>
                </a:solidFill>
              </a:rPr>
              <a:t>TA-EUSO</a:t>
            </a:r>
            <a:r>
              <a:rPr lang="ja-JP" altLang="en-US" dirty="0">
                <a:solidFill>
                  <a:prstClr val="black"/>
                </a:solidFill>
              </a:rPr>
              <a:t>と</a:t>
            </a:r>
            <a:r>
              <a:rPr lang="en-US" altLang="ja-JP" dirty="0">
                <a:solidFill>
                  <a:prstClr val="black"/>
                </a:solidFill>
              </a:rPr>
              <a:t>PMT</a:t>
            </a:r>
            <a:r>
              <a:rPr lang="ja-JP" altLang="en-US" dirty="0">
                <a:solidFill>
                  <a:prstClr val="black"/>
                </a:solidFill>
              </a:rPr>
              <a:t>較正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" y="2970177"/>
            <a:ext cx="5312307" cy="35348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/>
          <a:srcRect l="35657" t="30166" r="31509" b="14821"/>
          <a:stretch/>
        </p:blipFill>
        <p:spPr>
          <a:xfrm>
            <a:off x="4774916" y="886477"/>
            <a:ext cx="4250962" cy="400630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226083" y="1370465"/>
            <a:ext cx="13388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初観測事象</a:t>
            </a:r>
            <a:endParaRPr lang="en-US" altLang="ja-JP" dirty="0"/>
          </a:p>
          <a:p>
            <a:r>
              <a:rPr kumimoji="1" lang="en-US" altLang="ja-JP" dirty="0"/>
              <a:t>2015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5</a:t>
            </a:r>
            <a:r>
              <a:rPr kumimoji="1" lang="ja-JP" altLang="en-US" dirty="0"/>
              <a:t>月</a:t>
            </a:r>
            <a:endParaRPr kumimoji="1" lang="en-US" altLang="ja-JP" dirty="0"/>
          </a:p>
          <a:p>
            <a:r>
              <a:rPr lang="en-US" altLang="ja-JP" dirty="0"/>
              <a:t>~10</a:t>
            </a:r>
            <a:r>
              <a:rPr lang="en-US" altLang="ja-JP" baseline="30000" dirty="0"/>
              <a:t>18</a:t>
            </a:r>
            <a:r>
              <a:rPr lang="en-US" altLang="ja-JP" dirty="0"/>
              <a:t> 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96695" y="4524632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方位角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-5400000">
            <a:off x="4596402" y="25835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仰角</a:t>
            </a:r>
          </a:p>
        </p:txBody>
      </p:sp>
    </p:spTree>
    <p:extLst>
      <p:ext uri="{BB962C8B-B14F-4D97-AF65-F5344CB8AC3E}">
        <p14:creationId xmlns:p14="http://schemas.microsoft.com/office/powerpoint/2010/main" val="139924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3914" y="2"/>
            <a:ext cx="8479972" cy="663240"/>
          </a:xfrm>
          <a:solidFill>
            <a:srgbClr val="66FF99"/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雷と同期した</a:t>
            </a:r>
            <a:r>
              <a:rPr lang="en-US" altLang="ja-JP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lang="ja-JP" altLang="en-US" sz="36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バースト事象の発見</a:t>
            </a:r>
            <a:endParaRPr kumimoji="1" lang="ja-JP" altLang="en-US" sz="3600" dirty="0">
              <a:solidFill>
                <a:srgbClr val="0000CC"/>
              </a:solidFill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>
          <a:xfrm>
            <a:off x="559800" y="694145"/>
            <a:ext cx="3977640" cy="4700905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1</a:t>
            </a:r>
            <a:r>
              <a:rPr kumimoji="1" lang="ja-JP" altLang="en-US" dirty="0">
                <a:solidFill>
                  <a:srgbClr val="FF00FF"/>
                </a:solidFill>
              </a:rPr>
              <a:t>ミリ秒に３以上のシャワートリガー</a:t>
            </a:r>
            <a:r>
              <a:rPr kumimoji="1" lang="ja-JP" altLang="en-US" dirty="0"/>
              <a:t>現象が</a:t>
            </a:r>
            <a:r>
              <a:rPr kumimoji="1" lang="en-US" altLang="ja-JP" dirty="0"/>
              <a:t>5</a:t>
            </a:r>
            <a:r>
              <a:rPr kumimoji="1" lang="ja-JP" altLang="en-US" dirty="0"/>
              <a:t>年間に</a:t>
            </a:r>
            <a:r>
              <a:rPr kumimoji="1" lang="en-US" altLang="ja-JP" dirty="0"/>
              <a:t>10</a:t>
            </a:r>
            <a:r>
              <a:rPr kumimoji="1" lang="ja-JP" altLang="en-US" dirty="0"/>
              <a:t>例</a:t>
            </a:r>
            <a:endParaRPr kumimoji="1" lang="en-US" altLang="ja-JP" dirty="0"/>
          </a:p>
          <a:p>
            <a:pPr lvl="1"/>
            <a:r>
              <a:rPr lang="ja-JP" altLang="en-US" dirty="0">
                <a:solidFill>
                  <a:srgbClr val="FF00FF"/>
                </a:solidFill>
              </a:rPr>
              <a:t>通常の</a:t>
            </a:r>
            <a:r>
              <a:rPr lang="en-US" altLang="ja-JP" dirty="0">
                <a:solidFill>
                  <a:srgbClr val="FF00FF"/>
                </a:solidFill>
              </a:rPr>
              <a:t>100</a:t>
            </a:r>
            <a:r>
              <a:rPr lang="ja-JP" altLang="en-US" dirty="0">
                <a:solidFill>
                  <a:srgbClr val="FF00FF"/>
                </a:solidFill>
              </a:rPr>
              <a:t>万倍多い</a:t>
            </a:r>
            <a:endParaRPr kumimoji="1" lang="en-US" altLang="ja-JP" dirty="0">
              <a:solidFill>
                <a:srgbClr val="FF00FF"/>
              </a:solidFill>
            </a:endParaRPr>
          </a:p>
          <a:p>
            <a:r>
              <a:rPr kumimoji="1" lang="ja-JP" altLang="en-US" dirty="0"/>
              <a:t>雷と同期した地表検出器事象</a:t>
            </a:r>
            <a:endParaRPr kumimoji="1" lang="en-US" altLang="ja-JP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half" idx="2"/>
          </p:nvPr>
        </p:nvSpPr>
        <p:spPr>
          <a:xfrm>
            <a:off x="4629147" y="880747"/>
            <a:ext cx="4008223" cy="559811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>
                <a:solidFill>
                  <a:srgbClr val="0000CC"/>
                </a:solidFill>
              </a:rPr>
              <a:t>LMA</a:t>
            </a:r>
            <a:r>
              <a:rPr lang="en-US" altLang="ja-JP" dirty="0"/>
              <a:t>: </a:t>
            </a:r>
            <a:r>
              <a:rPr lang="en-US" altLang="ja-JP" dirty="0">
                <a:solidFill>
                  <a:srgbClr val="0000CC"/>
                </a:solidFill>
              </a:rPr>
              <a:t>L</a:t>
            </a:r>
            <a:r>
              <a:rPr lang="en-US" altLang="ja-JP" dirty="0"/>
              <a:t>ightning </a:t>
            </a:r>
            <a:r>
              <a:rPr lang="en-US" altLang="ja-JP" dirty="0">
                <a:solidFill>
                  <a:srgbClr val="0000CC"/>
                </a:solidFill>
              </a:rPr>
              <a:t>M</a:t>
            </a:r>
            <a:r>
              <a:rPr lang="en-US" altLang="ja-JP" dirty="0"/>
              <a:t>apping </a:t>
            </a:r>
            <a:r>
              <a:rPr lang="en-US" altLang="ja-JP" dirty="0">
                <a:solidFill>
                  <a:srgbClr val="0000CC"/>
                </a:solidFill>
              </a:rPr>
              <a:t>A</a:t>
            </a:r>
            <a:r>
              <a:rPr lang="en-US" altLang="ja-JP" dirty="0"/>
              <a:t>rray</a:t>
            </a:r>
          </a:p>
          <a:p>
            <a:pPr lvl="1"/>
            <a:r>
              <a:rPr lang="en-US" altLang="ja-JP" dirty="0">
                <a:solidFill>
                  <a:srgbClr val="0000CC"/>
                </a:solidFill>
              </a:rPr>
              <a:t>VHF</a:t>
            </a:r>
            <a:r>
              <a:rPr lang="ja-JP" altLang="en-US" dirty="0">
                <a:solidFill>
                  <a:srgbClr val="0000CC"/>
                </a:solidFill>
              </a:rPr>
              <a:t>受信機アレイ</a:t>
            </a:r>
            <a:endParaRPr lang="en-US" altLang="ja-JP" dirty="0"/>
          </a:p>
          <a:p>
            <a:pPr lvl="1"/>
            <a:r>
              <a:rPr lang="ja-JP" altLang="en-US" dirty="0"/>
              <a:t>ニューメキシコ工科大学</a:t>
            </a:r>
            <a:r>
              <a:rPr lang="en-US" altLang="ja-JP" dirty="0"/>
              <a:t> (NMT)</a:t>
            </a:r>
            <a:r>
              <a:rPr lang="ja-JP" altLang="en-US" dirty="0"/>
              <a:t>で開発：雷の三次元再構成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この発見を受けて、移設したＬＭＡのひとつ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(R. Thomas, </a:t>
            </a:r>
            <a:r>
              <a:rPr lang="en-US" altLang="ja-JP" dirty="0" err="1"/>
              <a:t>NMT@Long</a:t>
            </a:r>
            <a:r>
              <a:rPr lang="en-US" altLang="ja-JP" dirty="0"/>
              <a:t> Ridge)</a:t>
            </a:r>
          </a:p>
          <a:p>
            <a:r>
              <a:rPr lang="ja-JP" altLang="en-US" dirty="0"/>
              <a:t>現在：別の雷検出器も設置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BFB2-EF37-48BA-8D7F-362A08A60A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4254" t="22780" r="40891" b="17154"/>
          <a:stretch/>
        </p:blipFill>
        <p:spPr>
          <a:xfrm>
            <a:off x="4992642" y="2092874"/>
            <a:ext cx="3281233" cy="247159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1" y="3134972"/>
            <a:ext cx="4535443" cy="385666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/>
          <a:srcRect l="1590" t="52766" r="73059" b="12055"/>
          <a:stretch/>
        </p:blipFill>
        <p:spPr>
          <a:xfrm>
            <a:off x="708115" y="1979271"/>
            <a:ext cx="1832357" cy="143028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5"/>
          <a:srcRect l="1590" t="18812" r="73059" b="47658"/>
          <a:stretch/>
        </p:blipFill>
        <p:spPr>
          <a:xfrm>
            <a:off x="2576280" y="1977129"/>
            <a:ext cx="1925351" cy="1432422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690487" y="3459627"/>
            <a:ext cx="11961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</a:rPr>
              <a:t>地表からの高さ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260000" y="3192680"/>
            <a:ext cx="7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403882" y="280789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4 km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91839" y="351975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0000CC"/>
                </a:solidFill>
              </a:rPr>
              <a:t>米国雷探知網の情報</a:t>
            </a:r>
            <a:endParaRPr kumimoji="1" lang="ja-JP" alt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46748" y="174429"/>
            <a:ext cx="3250504" cy="890283"/>
          </a:xfrm>
          <a:solidFill>
            <a:srgbClr val="66FF99"/>
          </a:solidFill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望遠鏡サイト</a:t>
            </a:r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" y="1277655"/>
            <a:ext cx="9124788" cy="5124082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5624187" y="3244241"/>
            <a:ext cx="263046" cy="3256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824602" y="3006247"/>
            <a:ext cx="110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TA</a:t>
            </a:r>
            <a:r>
              <a:rPr kumimoji="1" lang="ja-JP" altLang="en-US" dirty="0">
                <a:solidFill>
                  <a:srgbClr val="FFFF00"/>
                </a:solidFill>
              </a:rPr>
              <a:t>望遠鏡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5398718" y="4246323"/>
            <a:ext cx="563671" cy="3382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949862" y="4409162"/>
            <a:ext cx="100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EUSO-TA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292263" y="4972833"/>
            <a:ext cx="438411" cy="3006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390389" y="46346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</a:rPr>
              <a:t>電子加速器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4146115" y="3394553"/>
            <a:ext cx="150312" cy="26304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757808" y="3068877"/>
            <a:ext cx="62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FAST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642" y="4692144"/>
            <a:ext cx="2872387" cy="21549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14" y="3719949"/>
            <a:ext cx="2278793" cy="30371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754" y="35418"/>
            <a:ext cx="2401309" cy="3200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831" y="1553918"/>
            <a:ext cx="2326198" cy="30978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6" y="35418"/>
            <a:ext cx="6381750" cy="148553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098" y="3287061"/>
            <a:ext cx="2975056" cy="223199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67" y="1553918"/>
            <a:ext cx="2843195" cy="21330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152228" y="5769629"/>
            <a:ext cx="185820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私の</a:t>
            </a:r>
            <a:r>
              <a:rPr kumimoji="1" lang="en-US" altLang="ja-JP" sz="2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TA</a:t>
            </a:r>
            <a:r>
              <a:rPr kumimoji="1" lang="ja-JP" altLang="en-US" sz="2400" dirty="0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体験</a:t>
            </a:r>
            <a:endParaRPr kumimoji="1" lang="ja-JP" altLang="en-US" sz="24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8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425450"/>
            <a:ext cx="7727950" cy="6432550"/>
            <a:chOff x="225" y="171"/>
            <a:chExt cx="5273" cy="4052"/>
          </a:xfrm>
        </p:grpSpPr>
        <p:pic>
          <p:nvPicPr>
            <p:cNvPr id="1042" name="Picture 3" descr="エネルギー分布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171"/>
              <a:ext cx="5273" cy="3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3" name="Text Box 4"/>
            <p:cNvSpPr txBox="1">
              <a:spLocks noChangeArrowheads="1"/>
            </p:cNvSpPr>
            <p:nvPr/>
          </p:nvSpPr>
          <p:spPr bwMode="auto">
            <a:xfrm>
              <a:off x="4400" y="2257"/>
              <a:ext cx="12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altLang="ja-JP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1044" name="Text Box 5"/>
            <p:cNvSpPr txBox="1">
              <a:spLocks noChangeArrowheads="1"/>
            </p:cNvSpPr>
            <p:nvPr/>
          </p:nvSpPr>
          <p:spPr bwMode="auto">
            <a:xfrm>
              <a:off x="2705" y="2977"/>
              <a:ext cx="12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altLang="ja-JP" sz="1600" baseline="30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1046" name="Text Box 7"/>
            <p:cNvSpPr txBox="1">
              <a:spLocks noChangeArrowheads="1"/>
            </p:cNvSpPr>
            <p:nvPr/>
          </p:nvSpPr>
          <p:spPr bwMode="auto">
            <a:xfrm>
              <a:off x="1501" y="1373"/>
              <a:ext cx="12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altLang="ja-JP" sz="16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1045" name="Text Box 6"/>
            <p:cNvSpPr txBox="1">
              <a:spLocks noChangeArrowheads="1"/>
            </p:cNvSpPr>
            <p:nvPr/>
          </p:nvSpPr>
          <p:spPr bwMode="auto">
            <a:xfrm>
              <a:off x="3133" y="1370"/>
              <a:ext cx="4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</a:rPr>
                <a:t>Knee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048" name="Line 9"/>
            <p:cNvSpPr>
              <a:spLocks noChangeShapeType="1"/>
            </p:cNvSpPr>
            <p:nvPr/>
          </p:nvSpPr>
          <p:spPr bwMode="auto">
            <a:xfrm flipH="1">
              <a:off x="3462" y="1566"/>
              <a:ext cx="0" cy="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Text Box 11"/>
            <p:cNvSpPr txBox="1">
              <a:spLocks noChangeArrowheads="1"/>
            </p:cNvSpPr>
            <p:nvPr/>
          </p:nvSpPr>
          <p:spPr bwMode="auto">
            <a:xfrm rot="-5400000">
              <a:off x="105" y="1903"/>
              <a:ext cx="767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b="1" dirty="0">
                  <a:solidFill>
                    <a:prstClr val="black"/>
                  </a:solidFill>
                </a:rPr>
                <a:t>観測頻度</a:t>
              </a:r>
              <a:endParaRPr lang="en-US" altLang="ja-JP" sz="20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333" y="3501"/>
              <a:ext cx="292" cy="218"/>
              <a:chOff x="2590" y="3065"/>
              <a:chExt cx="294" cy="218"/>
            </a:xfrm>
          </p:grpSpPr>
          <p:sp>
            <p:nvSpPr>
              <p:cNvPr id="1054" name="AutoShape 14"/>
              <p:cNvSpPr>
                <a:spLocks noChangeArrowheads="1"/>
              </p:cNvSpPr>
              <p:nvPr/>
            </p:nvSpPr>
            <p:spPr bwMode="auto">
              <a:xfrm flipV="1">
                <a:off x="2664" y="3121"/>
                <a:ext cx="179" cy="100"/>
              </a:xfrm>
              <a:prstGeom prst="upArrow">
                <a:avLst>
                  <a:gd name="adj1" fmla="val 50000"/>
                  <a:gd name="adj2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5" name="Text Box 15"/>
              <p:cNvSpPr txBox="1">
                <a:spLocks noChangeArrowheads="1"/>
              </p:cNvSpPr>
              <p:nvPr/>
            </p:nvSpPr>
            <p:spPr bwMode="auto">
              <a:xfrm>
                <a:off x="2590" y="3065"/>
                <a:ext cx="294" cy="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ja-JP" sz="1600" b="1">
                  <a:solidFill>
                    <a:srgbClr val="00FF00"/>
                  </a:solidFill>
                  <a:latin typeface="ＭＳ Ｐゴシック" charset="-128"/>
                </a:endParaRPr>
              </a:p>
            </p:txBody>
          </p:sp>
        </p:grpSp>
        <p:sp>
          <p:nvSpPr>
            <p:cNvPr id="1052" name="Text Box 16"/>
            <p:cNvSpPr txBox="1">
              <a:spLocks noChangeArrowheads="1"/>
            </p:cNvSpPr>
            <p:nvPr/>
          </p:nvSpPr>
          <p:spPr bwMode="auto">
            <a:xfrm>
              <a:off x="1550" y="364"/>
              <a:ext cx="3008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118800" anchor="ctr" anchorCtr="1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宇宙線のエネルギーと頻度</a:t>
              </a:r>
              <a:endParaRPr lang="en-US" altLang="ja-JP" sz="2400" b="1" dirty="0">
                <a:solidFill>
                  <a:prstClr val="black"/>
                </a:solidFill>
                <a:latin typeface="ＭＳ Ｐゴシック" charset="-128"/>
              </a:endParaRPr>
            </a:p>
          </p:txBody>
        </p:sp>
        <p:sp>
          <p:nvSpPr>
            <p:cNvPr id="1053" name="Line 17"/>
            <p:cNvSpPr>
              <a:spLocks noChangeShapeType="1"/>
            </p:cNvSpPr>
            <p:nvPr/>
          </p:nvSpPr>
          <p:spPr bwMode="auto">
            <a:xfrm flipH="1" flipV="1">
              <a:off x="4793" y="2892"/>
              <a:ext cx="0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Text Box 12"/>
            <p:cNvSpPr txBox="1">
              <a:spLocks noChangeArrowheads="1"/>
            </p:cNvSpPr>
            <p:nvPr/>
          </p:nvSpPr>
          <p:spPr bwMode="auto">
            <a:xfrm>
              <a:off x="1899" y="3990"/>
              <a:ext cx="2089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b="1" dirty="0">
                  <a:solidFill>
                    <a:prstClr val="black"/>
                  </a:solidFill>
                  <a:latin typeface="Times New Roman" pitchFamily="18" charset="0"/>
                </a:rPr>
                <a:t>エネルギー（電子ボルト）</a:t>
              </a: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5040000" y="687202"/>
            <a:ext cx="2952000" cy="5544000"/>
          </a:xfrm>
          <a:prstGeom prst="rect">
            <a:avLst/>
          </a:prstGeom>
          <a:solidFill>
            <a:schemeClr val="bg1">
              <a:lumMod val="50000"/>
              <a:alpha val="1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708000" y="5640388"/>
            <a:ext cx="428625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 rot="5400000">
            <a:off x="5848350" y="3989388"/>
            <a:ext cx="8270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5857875" y="3233738"/>
            <a:ext cx="9858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FF"/>
                </a:solidFill>
              </a:rPr>
              <a:t>2</a:t>
            </a:r>
            <a:r>
              <a:rPr lang="en-US" altLang="ja-JP" b="1" baseline="30000" dirty="0">
                <a:solidFill>
                  <a:srgbClr val="0000FF"/>
                </a:solidFill>
              </a:rPr>
              <a:t>nd</a:t>
            </a:r>
            <a:r>
              <a:rPr lang="en-US" altLang="ja-JP" b="1" dirty="0">
                <a:solidFill>
                  <a:srgbClr val="0000FF"/>
                </a:solidFill>
              </a:rPr>
              <a:t> knee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6192000" y="5926152"/>
            <a:ext cx="1620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7995460" y="5737534"/>
            <a:ext cx="41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TA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5400000" y="6069028"/>
            <a:ext cx="1656000" cy="1588"/>
          </a:xfrm>
          <a:prstGeom prst="straightConnector1">
            <a:avLst/>
          </a:prstGeom>
          <a:ln w="38100">
            <a:solidFill>
              <a:srgbClr val="0000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7000892" y="5926152"/>
            <a:ext cx="62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CC"/>
                </a:solidFill>
              </a:rPr>
              <a:t>TALE</a:t>
            </a:r>
            <a:endParaRPr lang="ja-JP" altLang="en-US" b="1" dirty="0">
              <a:solidFill>
                <a:srgbClr val="0000CC"/>
              </a:solidFill>
            </a:endParaRPr>
          </a:p>
        </p:txBody>
      </p:sp>
      <p:cxnSp>
        <p:nvCxnSpPr>
          <p:cNvPr id="50" name="直線コネクタ 49"/>
          <p:cNvCxnSpPr/>
          <p:nvPr/>
        </p:nvCxnSpPr>
        <p:spPr>
          <a:xfrm rot="5400000" flipH="1" flipV="1">
            <a:off x="5572132" y="2425690"/>
            <a:ext cx="1428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rot="10800000">
            <a:off x="5715008" y="1854186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000628" y="1425558"/>
            <a:ext cx="1215397" cy="36933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系内起源</a:t>
            </a:r>
            <a:r>
              <a:rPr lang="en-US" altLang="ja-JP" dirty="0">
                <a:solidFill>
                  <a:srgbClr val="0070C0"/>
                </a:solidFill>
              </a:rPr>
              <a:t>?</a:t>
            </a:r>
            <a:endParaRPr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6286512" y="1854186"/>
            <a:ext cx="714380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357950" y="1425558"/>
            <a:ext cx="1215397" cy="369332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7030A0"/>
                </a:solidFill>
              </a:rPr>
              <a:t>系外起源</a:t>
            </a:r>
            <a:r>
              <a:rPr lang="en-US" altLang="ja-JP" dirty="0">
                <a:solidFill>
                  <a:srgbClr val="7030A0"/>
                </a:solidFill>
              </a:rPr>
              <a:t>?</a:t>
            </a:r>
            <a:endParaRPr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7092000" y="5711825"/>
            <a:ext cx="936000" cy="0"/>
          </a:xfrm>
          <a:prstGeom prst="straightConnector1">
            <a:avLst/>
          </a:prstGeom>
          <a:ln w="38100">
            <a:solidFill>
              <a:srgbClr val="008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7998163" y="5535664"/>
            <a:ext cx="70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8000"/>
                </a:solidFill>
              </a:rPr>
              <a:t>TA×4</a:t>
            </a:r>
            <a:endParaRPr lang="ja-JP" altLang="en-US" sz="1600" b="1" dirty="0">
              <a:solidFill>
                <a:srgbClr val="008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5000628" y="6230714"/>
            <a:ext cx="1512000" cy="15560"/>
          </a:xfrm>
          <a:prstGeom prst="straightConnector1">
            <a:avLst/>
          </a:prstGeom>
          <a:ln w="381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313781" y="585942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FF"/>
                </a:solidFill>
              </a:rPr>
              <a:t>NICHE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85648" y="436829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カットオフ</a:t>
            </a:r>
          </a:p>
        </p:txBody>
      </p:sp>
      <p:cxnSp>
        <p:nvCxnSpPr>
          <p:cNvPr id="51" name="直線矢印コネクタ 50"/>
          <p:cNvCxnSpPr/>
          <p:nvPr/>
        </p:nvCxnSpPr>
        <p:spPr>
          <a:xfrm>
            <a:off x="7200000" y="5501450"/>
            <a:ext cx="8280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998163" y="530518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EUSO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54" name="直線矢印コネクタ 53"/>
          <p:cNvCxnSpPr/>
          <p:nvPr/>
        </p:nvCxnSpPr>
        <p:spPr>
          <a:xfrm rot="5400000">
            <a:off x="6481383" y="4644481"/>
            <a:ext cx="8270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656086" y="3862399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ankle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 rot="-5400000">
            <a:off x="5383406" y="4552167"/>
            <a:ext cx="82708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357964" y="492712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2</a:t>
            </a:r>
            <a:r>
              <a:rPr lang="en-US" altLang="ja-JP" baseline="30000" dirty="0">
                <a:solidFill>
                  <a:prstClr val="black"/>
                </a:solidFill>
              </a:rPr>
              <a:t>nd</a:t>
            </a:r>
            <a:r>
              <a:rPr lang="en-US" altLang="ja-JP" dirty="0">
                <a:solidFill>
                  <a:prstClr val="black"/>
                </a:solidFill>
              </a:rPr>
              <a:t> ankle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38469" y="5461701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srgbClr val="FF00FF"/>
                </a:solidFill>
              </a:rPr>
              <a:t>宇宙線空気シャワー</a:t>
            </a:r>
            <a:endParaRPr lang="en-US" altLang="ja-JP" sz="1200" dirty="0">
              <a:solidFill>
                <a:srgbClr val="FF00FF"/>
              </a:solidFill>
            </a:endParaRPr>
          </a:p>
          <a:p>
            <a:r>
              <a:rPr lang="ja-JP" altLang="en-US" sz="1200" dirty="0">
                <a:solidFill>
                  <a:srgbClr val="FF00FF"/>
                </a:solidFill>
              </a:rPr>
              <a:t>からのチェレンコフ光観測</a:t>
            </a:r>
            <a:endParaRPr lang="en-US" altLang="ja-JP" sz="1200" dirty="0">
              <a:solidFill>
                <a:srgbClr val="FF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8193" y="4196338"/>
            <a:ext cx="456567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最高エネルギーを主軸として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５～６けたのエネルギー領域の宇宙線の研究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0334" y="0"/>
            <a:ext cx="1680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/>
              <a:t>まとめ</a:t>
            </a:r>
            <a:endParaRPr kumimoji="1" lang="ja-JP" altLang="en-US" sz="4400" b="1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865623" y="2562164"/>
            <a:ext cx="225468" cy="225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6363" y="305966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電荷</a:t>
            </a:r>
            <a:r>
              <a:rPr kumimoji="1" lang="en-US" altLang="ja-JP" dirty="0" smtClean="0"/>
              <a:t>e [C])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2107096" y="1934817"/>
            <a:ext cx="3286539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48000" y="1537252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電場</a:t>
            </a:r>
            <a:r>
              <a:rPr kumimoji="1" lang="en-US" altLang="ja-JP" dirty="0" smtClean="0"/>
              <a:t> (V [Volt])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4852" y="3044832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E=eV [eV]</a:t>
            </a:r>
            <a:r>
              <a:rPr kumimoji="1" lang="ja-JP" altLang="en-US" dirty="0" smtClean="0"/>
              <a:t>に加速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20177" y="214354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天体（加速器）から脱出</a:t>
            </a:r>
            <a:endParaRPr kumimoji="1" lang="ja-JP" altLang="en-US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628650" y="449945"/>
            <a:ext cx="7886700" cy="892403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粒子を加速するには</a:t>
            </a:r>
            <a:endParaRPr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8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36788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6363" y="305966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電荷</a:t>
            </a:r>
            <a:r>
              <a:rPr kumimoji="1" lang="en-US" altLang="ja-JP" dirty="0" smtClean="0"/>
              <a:t>e [C])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2107096" y="1934817"/>
            <a:ext cx="3286539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48000" y="1537252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電場</a:t>
            </a:r>
            <a:r>
              <a:rPr kumimoji="1" lang="en-US" altLang="ja-JP" dirty="0" smtClean="0"/>
              <a:t> (V [Volt])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94852" y="3044832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E=eV [eV]</a:t>
            </a:r>
            <a:r>
              <a:rPr kumimoji="1" lang="ja-JP" altLang="en-US" dirty="0" smtClean="0"/>
              <a:t>に加速</a:t>
            </a:r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628650" y="449945"/>
            <a:ext cx="7886700" cy="892403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粒子を加速するには</a:t>
            </a:r>
            <a:endParaRPr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1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524897" y="2503778"/>
            <a:ext cx="225468" cy="225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9771" y="235991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電荷</a:t>
            </a:r>
            <a:r>
              <a:rPr kumimoji="1" lang="en-US" altLang="ja-JP" dirty="0" smtClean="0"/>
              <a:t>e [C])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2107096" y="1934817"/>
            <a:ext cx="3286539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48000" y="1537252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電場</a:t>
            </a:r>
            <a:r>
              <a:rPr kumimoji="1" lang="en-US" altLang="ja-JP" dirty="0" smtClean="0"/>
              <a:t> (V [Volt])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4253948" y="23599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796747" y="25123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319669" y="25123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2789580" y="2499062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671389" y="234003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4393096" y="2750852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3995530" y="2260522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3558208" y="234003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3054627" y="2260523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909933" y="265808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148477" y="359185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磁場をかける</a:t>
            </a:r>
            <a:endParaRPr kumimoji="1" lang="ja-JP" altLang="en-US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628650" y="449945"/>
            <a:ext cx="7886700" cy="892403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粒子を加速するには</a:t>
            </a:r>
            <a:endParaRPr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8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C 0.06893 -1.48148E-6 0.125 0.03912 0.125 0.08727 C 0.125 0.13542 0.06893 0.175 -3.05556E-6 0.175 C -0.06892 0.175 -0.125 0.13542 -0.125 0.08727 C -0.125 0.03912 -0.06892 -1.48148E-6 -3.05556E-6 -1.48148E-6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13339-1DB4-BC42-AB99-902C0913008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524897" y="2503778"/>
            <a:ext cx="225468" cy="225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9771" y="2359914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電荷</a:t>
            </a:r>
            <a:r>
              <a:rPr kumimoji="1" lang="en-US" altLang="ja-JP" dirty="0" smtClean="0"/>
              <a:t>e [C])</a:t>
            </a: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2107096" y="1934817"/>
            <a:ext cx="3286539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48000" y="1537252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電場</a:t>
            </a:r>
            <a:r>
              <a:rPr kumimoji="1" lang="en-US" altLang="ja-JP" dirty="0" smtClean="0"/>
              <a:t> (V [Volt])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4253948" y="23599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796747" y="25123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319669" y="2512314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2789579" y="2503778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671389" y="234003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4393096" y="2750852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3995530" y="2260522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3558208" y="234003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3054627" y="2260523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909933" y="2658087"/>
            <a:ext cx="0" cy="22650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148477" y="359185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磁場をかける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76612" y="5754026"/>
                <a:ext cx="7571303" cy="9438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天体（加速器）</a:t>
                </a:r>
                <a:r>
                  <a:rPr lang="ja-JP" altLang="en-US" dirty="0" smtClean="0"/>
                  <a:t>で</a:t>
                </a:r>
                <a:r>
                  <a:rPr kumimoji="1" lang="ja-JP" altLang="en-US" dirty="0" smtClean="0"/>
                  <a:t>加速できる（正確には「閉じ込められる」）</a:t>
                </a:r>
                <a:endParaRPr kumimoji="1" lang="en-US" altLang="ja-JP" dirty="0" smtClean="0"/>
              </a:p>
              <a:p>
                <a:pPr algn="ctr"/>
                <a:r>
                  <a:rPr lang="ja-JP" altLang="en-US" dirty="0" smtClean="0"/>
                  <a:t>最大エネルギー</a:t>
                </a:r>
                <a:r>
                  <a:rPr lang="ja-JP" altLang="en-US" dirty="0"/>
                  <a:t>は</a:t>
                </a:r>
                <a:r>
                  <a:rPr lang="ja-JP" altLang="en-US" dirty="0" smtClean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altLang="ja-JP" sz="3200" i="1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altLang="ja-JP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altLang="ja-JP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𝐵𝑅</m:t>
                    </m:r>
                    <m:r>
                      <a:rPr lang="ja-JP" altLang="en-US" sz="32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　</m:t>
                    </m:r>
                  </m:oMath>
                </a14:m>
                <a:r>
                  <a:rPr lang="en-US" altLang="ja-JP" dirty="0"/>
                  <a:t>(B:</a:t>
                </a:r>
                <a:r>
                  <a:rPr lang="ja-JP" altLang="en-US" dirty="0"/>
                  <a:t>磁場強度</a:t>
                </a:r>
                <a:r>
                  <a:rPr lang="ja-JP" altLang="en-US" dirty="0" smtClean="0"/>
                  <a:t>、</a:t>
                </a:r>
                <a:r>
                  <a:rPr lang="en-US" altLang="ja-JP" dirty="0" smtClean="0"/>
                  <a:t>R:</a:t>
                </a:r>
                <a:r>
                  <a:rPr lang="ja-JP" altLang="en-US" dirty="0"/>
                  <a:t>サイズ</a:t>
                </a:r>
                <a:r>
                  <a:rPr lang="en-US" altLang="ja-JP" dirty="0" smtClean="0"/>
                  <a:t>)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12" y="5754026"/>
                <a:ext cx="7571303" cy="943848"/>
              </a:xfrm>
              <a:prstGeom prst="rect">
                <a:avLst/>
              </a:prstGeom>
              <a:blipFill rotWithShape="0">
                <a:blip r:embed="rId2"/>
                <a:stretch>
                  <a:fillRect l="-643" t="-3822" b="-57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タイトル 1"/>
          <p:cNvSpPr txBox="1">
            <a:spLocks/>
          </p:cNvSpPr>
          <p:nvPr/>
        </p:nvSpPr>
        <p:spPr>
          <a:xfrm>
            <a:off x="628650" y="449945"/>
            <a:ext cx="7886700" cy="892403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mtClean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粒子を加速するには</a:t>
            </a:r>
            <a:endParaRPr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9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46065 C 0.28403 0.47454 0.53507 0.29746 0.55191 0.06111 C 0.57414 -0.16643 0.379 -0.3787 0.09966 -0.39236 C -0.15989 -0.41018 -0.40052 -0.26157 -0.4184 -0.04884 C -0.43125 0.14514 -0.2717 0.32963 -0.03021 0.34352 C 0.18907 0.3581 0.39757 0.23357 0.41441 0.05324 C 0.42691 -0.11319 0.29323 -0.26852 0.09028 -0.27917 C -0.09062 -0.29028 -0.26805 -0.1912 -0.27569 -0.0419 C -0.28819 0.09306 -0.18541 0.21968 -0.021 0.23033 C 0.12535 0.2382 0.26719 0.1632 0.27639 0.04676 C 0.28403 -0.05648 0.20677 -0.15903 0.08091 -0.16643 C -0.02569 -0.17268 -0.12899 -0.12106 -0.13836 -0.03403 C -0.14705 0.03611 -0.09896 0.11065 -0.01371 0.11435 C 0.05539 0.1206 0.129 0.09306 0.13768 0.03935 C 0.13768 -0.00324 0.12032 -0.04606 0.07379 -0.05254 C 0.04375 -0.05648 0.0125 -0.04884 -0.00017 -0.02801 C -0.00382 -0.0169 -0.00382 -0.00949 -0.00017 -1.48148E-6 " pathEditMode="relative" rAng="16200000" ptsTypes="AAAAAAAAAAAAAAAAA">
                                      <p:cBhvr>
                                        <p:cTn id="6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4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図形グループ 14"/>
          <p:cNvGrpSpPr/>
          <p:nvPr/>
        </p:nvGrpSpPr>
        <p:grpSpPr>
          <a:xfrm>
            <a:off x="239984" y="1468190"/>
            <a:ext cx="5526912" cy="4572001"/>
            <a:chOff x="239984" y="1468190"/>
            <a:chExt cx="5526912" cy="457200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/>
            <a:srcRect l="26559" t="20683" r="28324" b="12964"/>
            <a:stretch/>
          </p:blipFill>
          <p:spPr>
            <a:xfrm>
              <a:off x="239984" y="1468190"/>
              <a:ext cx="5526912" cy="4572001"/>
            </a:xfrm>
            <a:prstGeom prst="rect">
              <a:avLst/>
            </a:prstGeom>
          </p:spPr>
        </p:pic>
        <p:sp>
          <p:nvSpPr>
            <p:cNvPr id="9" name="円/楕円 8"/>
            <p:cNvSpPr/>
            <p:nvPr/>
          </p:nvSpPr>
          <p:spPr>
            <a:xfrm>
              <a:off x="1302707" y="3118983"/>
              <a:ext cx="187890" cy="2004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上矢印 10"/>
            <p:cNvSpPr/>
            <p:nvPr/>
          </p:nvSpPr>
          <p:spPr>
            <a:xfrm>
              <a:off x="1352811" y="3391422"/>
              <a:ext cx="100208" cy="59185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152395" y="3983277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>
                  <a:solidFill>
                    <a:srgbClr val="FFC000"/>
                  </a:solidFill>
                </a:rPr>
                <a:t>LHC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1047648" y="225287"/>
                <a:ext cx="7074857" cy="973630"/>
              </a:xfrm>
              <a:solidFill>
                <a:srgbClr val="CCECFF"/>
              </a:solidFill>
            </p:spPr>
            <p:txBody>
              <a:bodyPr>
                <a:noAutofit/>
              </a:bodyPr>
              <a:lstStyle/>
              <a:p>
                <a:pPr algn="ctr"/>
                <a:r>
                  <a:rPr kumimoji="1" lang="ja-JP" altLang="en-US" sz="3200" dirty="0" smtClean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最高エネルギー宇宙線の発生源候補</a:t>
                </a:r>
                <a:r>
                  <a:rPr kumimoji="1" lang="en-US" altLang="ja-JP" sz="3200" dirty="0" smtClean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/>
                </a:r>
                <a:br>
                  <a:rPr kumimoji="1" lang="en-US" altLang="ja-JP" sz="3200" dirty="0" smtClean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</a:br>
                <a:r>
                  <a:rPr lang="en-US" altLang="ja-JP" sz="3200" dirty="0">
                    <a:latin typeface="Hiragino Maru Gothic ProN W4" charset="-128"/>
                    <a:ea typeface="Hiragino Maru Gothic ProN W4" charset="-128"/>
                    <a:cs typeface="Hiragino Maru Gothic ProN W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latin typeface="Cambria Math" charset="0"/>
                            <a:ea typeface="Hiragino Maru Gothic ProN W4" charset="-128"/>
                            <a:cs typeface="Hiragino Maru Gothic ProN W4" charset="-128"/>
                          </a:rPr>
                        </m:ctrlPr>
                      </m:sSubPr>
                      <m:e>
                        <m:r>
                          <a:rPr lang="en-US" altLang="ja-JP" sz="3200" b="0" i="1">
                            <a:latin typeface="Cambria Math" charset="0"/>
                            <a:ea typeface="Hiragino Maru Gothic ProN W4" charset="-128"/>
                            <a:cs typeface="Hiragino Maru Gothic ProN W4" charset="-128"/>
                          </a:rPr>
                          <m:t>𝐸</m:t>
                        </m:r>
                      </m:e>
                      <m:sub>
                        <m:r>
                          <a:rPr lang="en-US" altLang="ja-JP" sz="3200" b="0" i="1">
                            <a:latin typeface="Cambria Math" charset="0"/>
                            <a:ea typeface="Hiragino Maru Gothic ProN W4" charset="-128"/>
                            <a:cs typeface="Hiragino Maru Gothic ProN W4" charset="-128"/>
                          </a:rPr>
                          <m:t>𝑚𝑎𝑥</m:t>
                        </m:r>
                      </m:sub>
                    </m:sSub>
                    <m:r>
                      <a:rPr lang="en-US" altLang="ja-JP" sz="3200" b="0" i="1">
                        <a:latin typeface="Cambria Math" charset="0"/>
                        <a:ea typeface="Hiragino Maru Gothic ProN W4" charset="-128"/>
                        <a:cs typeface="Hiragino Maru Gothic ProN W4" charset="-128"/>
                      </a:rPr>
                      <m:t>∝</m:t>
                    </m:r>
                    <m:r>
                      <a:rPr lang="en-US" altLang="ja-JP" sz="3200" b="0" i="1">
                        <a:latin typeface="Cambria Math" charset="0"/>
                        <a:ea typeface="Hiragino Maru Gothic ProN W4" charset="-128"/>
                        <a:cs typeface="Hiragino Maru Gothic ProN W4" charset="-128"/>
                      </a:rPr>
                      <m:t>𝐵𝑅</m:t>
                    </m:r>
                  </m:oMath>
                </a14:m>
                <a:endParaRPr kumimoji="1" lang="ja-JP" altLang="en-US" sz="3200" dirty="0">
                  <a:latin typeface="Hiragino Maru Gothic ProN W4" charset="-128"/>
                  <a:ea typeface="Hiragino Maru Gothic ProN W4" charset="-128"/>
                  <a:cs typeface="Hiragino Maru Gothic ProN W4" charset="-128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47648" y="225287"/>
                <a:ext cx="7074857" cy="973630"/>
              </a:xfrm>
              <a:blipFill rotWithShape="0">
                <a:blip r:embed="rId4"/>
                <a:stretch>
                  <a:fillRect t="-13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8CD91-EAE7-4DB2-B31F-5BE6128F58D4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 b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51174" t="40654" r="21187" b="5174"/>
          <a:stretch/>
        </p:blipFill>
        <p:spPr>
          <a:xfrm>
            <a:off x="5468679" y="1609860"/>
            <a:ext cx="3546836" cy="39106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7786" y="29185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00CC"/>
                </a:solidFill>
              </a:rPr>
              <a:t>磁場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29841" y="56868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00CC"/>
                </a:solidFill>
              </a:rPr>
              <a:t>半径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82899" y="6232075"/>
            <a:ext cx="720435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kern="0" dirty="0" smtClean="0"/>
              <a:t>既知天体の限界は</a:t>
            </a:r>
            <a:r>
              <a:rPr kumimoji="0" lang="en-US" altLang="ja-JP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10</a:t>
            </a:r>
            <a:r>
              <a:rPr kumimoji="0" lang="en-US" altLang="ja-JP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20</a:t>
            </a:r>
            <a:r>
              <a:rPr kumimoji="0" lang="en-US" altLang="ja-JP" kern="0" noProof="0" dirty="0" smtClean="0"/>
              <a:t>eV?  =&gt; </a:t>
            </a:r>
            <a:r>
              <a:rPr kumimoji="0" lang="ja-JP" altLang="en-US" kern="0" noProof="0" dirty="0" smtClean="0"/>
              <a:t>どの天体？</a:t>
            </a:r>
            <a:r>
              <a:rPr kumimoji="0" lang="en-US" altLang="ja-JP" kern="0" noProof="0" dirty="0" smtClean="0"/>
              <a:t> &gt;10</a:t>
            </a:r>
            <a:r>
              <a:rPr kumimoji="0" lang="en-US" altLang="ja-JP" kern="0" baseline="30000" noProof="0" dirty="0" smtClean="0"/>
              <a:t>20</a:t>
            </a:r>
            <a:r>
              <a:rPr kumimoji="0" lang="en-US" altLang="ja-JP" kern="0" noProof="0" dirty="0" smtClean="0"/>
              <a:t>eV</a:t>
            </a:r>
            <a:r>
              <a:rPr kumimoji="0" lang="ja-JP" altLang="en-US" kern="0" noProof="0" dirty="0" smtClean="0"/>
              <a:t>の未知現象は</a:t>
            </a:r>
            <a:r>
              <a:rPr kumimoji="0" lang="en-US" altLang="ja-JP" kern="0" noProof="0" dirty="0" smtClean="0"/>
              <a:t>?</a:t>
            </a:r>
            <a:endParaRPr kumimoji="0" lang="ja-JP" alt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27746" y="189271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smtClean="0">
                <a:solidFill>
                  <a:srgbClr val="FF0000"/>
                </a:solidFill>
              </a:rPr>
              <a:t>斜め線より右上</a:t>
            </a:r>
            <a:r>
              <a:rPr lang="ja-JP" altLang="en-US" b="1" dirty="0">
                <a:solidFill>
                  <a:srgbClr val="FF0000"/>
                </a:solidFill>
              </a:rPr>
              <a:t>の</a:t>
            </a:r>
            <a:r>
              <a:rPr lang="ja-JP" altLang="en-US" b="1" dirty="0" smtClean="0">
                <a:solidFill>
                  <a:srgbClr val="FF0000"/>
                </a:solidFill>
              </a:rPr>
              <a:t>天体が</a:t>
            </a:r>
            <a:endParaRPr lang="ja-JP" altLang="en-US" b="1" dirty="0">
              <a:solidFill>
                <a:srgbClr val="FF0000"/>
              </a:solidFill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10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20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eV</a:t>
            </a:r>
            <a:r>
              <a:rPr lang="ja-JP" altLang="en-US" b="1" dirty="0" smtClean="0">
                <a:solidFill>
                  <a:srgbClr val="FF0000"/>
                </a:solidFill>
              </a:rPr>
              <a:t>に加速できる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5410428" y="2265328"/>
            <a:ext cx="1629988" cy="2618923"/>
            <a:chOff x="5410428" y="2265328"/>
            <a:chExt cx="1629988" cy="2618923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150429" y="2265328"/>
              <a:ext cx="8899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smtClean="0">
                  <a:solidFill>
                    <a:schemeClr val="bg1"/>
                  </a:solidFill>
                </a:rPr>
                <a:t>活動銀河核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410428" y="3314741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smtClean="0">
                  <a:solidFill>
                    <a:schemeClr val="bg1"/>
                  </a:solidFill>
                </a:rPr>
                <a:t>ガンマ線バースト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618061" y="4335508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dirty="0" smtClean="0">
                  <a:solidFill>
                    <a:schemeClr val="bg1"/>
                  </a:solidFill>
                </a:rPr>
                <a:t>超強磁場中性子星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267821" y="4622641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100" smtClean="0">
                  <a:solidFill>
                    <a:schemeClr val="bg1"/>
                  </a:solidFill>
                </a:rPr>
                <a:t>超銀河団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1396652" y="4761748"/>
            <a:ext cx="17459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Hilas</a:t>
            </a:r>
            <a:r>
              <a:rPr kumimoji="1" lang="en-US" altLang="ja-JP" sz="3200" dirty="0" smtClean="0"/>
              <a:t> plot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51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3476</TotalTime>
  <Words>2711</Words>
  <Application>Microsoft Macintosh PowerPoint</Application>
  <PresentationFormat>画面に合わせる (4:3)</PresentationFormat>
  <Paragraphs>690</Paragraphs>
  <Slides>48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66" baseType="lpstr">
      <vt:lpstr>Calibri</vt:lpstr>
      <vt:lpstr>Calibri Light</vt:lpstr>
      <vt:lpstr>Cambria Math</vt:lpstr>
      <vt:lpstr>Century Gothic</vt:lpstr>
      <vt:lpstr>Hiragino Maru Gothic ProN W4</vt:lpstr>
      <vt:lpstr>ＭＳ Ｐゴシック</vt:lpstr>
      <vt:lpstr>ＭＳ ゴシック</vt:lpstr>
      <vt:lpstr>Segoe UI</vt:lpstr>
      <vt:lpstr>Symbol</vt:lpstr>
      <vt:lpstr>Times New Roman</vt:lpstr>
      <vt:lpstr>Wingdings</vt:lpstr>
      <vt:lpstr>Yu Gothic</vt:lpstr>
      <vt:lpstr>ヒラギノ明朝 Pro W3</vt:lpstr>
      <vt:lpstr>等线</vt:lpstr>
      <vt:lpstr>游ゴシック</vt:lpstr>
      <vt:lpstr>游ゴシック Light</vt:lpstr>
      <vt:lpstr>Arial</vt:lpstr>
      <vt:lpstr>ホワイト</vt:lpstr>
      <vt:lpstr>PowerPoint プレゼンテーション</vt:lpstr>
      <vt:lpstr>1ページで学ぶ「宇宙線とは？」</vt:lpstr>
      <vt:lpstr>1ページで学ぶ「宇宙線とは？」</vt:lpstr>
      <vt:lpstr>粒子を加速するには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最高エネルギー宇宙線の発生源候補  E_max∝BR</vt:lpstr>
      <vt:lpstr>1ページで学ぶ「宇宙線とは？」</vt:lpstr>
      <vt:lpstr>1ページで学ぶ「宇宙線とは？」</vt:lpstr>
      <vt:lpstr>超高エネルギー宇宙線と空気シャワー</vt:lpstr>
      <vt:lpstr>地表検出器と大気蛍光望遠鏡</vt:lpstr>
      <vt:lpstr>PowerPoint プレゼンテーション</vt:lpstr>
      <vt:lpstr>大気蛍光望遠鏡と地表検出器による 空気シャワー同時観測例 （2008年10月26日5時51分50秒UTC）</vt:lpstr>
      <vt:lpstr>TA大気蛍光望遠鏡イベント例 (アニメ : 200ns=2x10-7秒/スライド)</vt:lpstr>
      <vt:lpstr>TAの重要な成果</vt:lpstr>
      <vt:lpstr>TAの重要な成果</vt:lpstr>
      <vt:lpstr>TAのエネルギースペクトル</vt:lpstr>
      <vt:lpstr>宇宙線のエネルギーに限界はあるか</vt:lpstr>
      <vt:lpstr>TAの重要な成果</vt:lpstr>
      <vt:lpstr>PowerPoint プレゼンテーション</vt:lpstr>
      <vt:lpstr>最高エネルギー宇宙線の 到来方向の分布</vt:lpstr>
      <vt:lpstr>最高エネルギー宇宙線の 到来方向の分布</vt:lpstr>
      <vt:lpstr>最高エネルギー宇宙線の到来方向の異方性 ホットスポット</vt:lpstr>
      <vt:lpstr>PowerPoint プレゼンテーション</vt:lpstr>
      <vt:lpstr>超銀河面      </vt:lpstr>
      <vt:lpstr>南北半球からの宇宙線観測</vt:lpstr>
      <vt:lpstr>PowerPoint プレゼンテーション</vt:lpstr>
      <vt:lpstr>PowerPoint プレゼンテーション</vt:lpstr>
      <vt:lpstr>TAの重要な成果</vt:lpstr>
      <vt:lpstr>PowerPoint プレゼンテーション</vt:lpstr>
      <vt:lpstr>なんで1020eVなんだろう？</vt:lpstr>
      <vt:lpstr>TAのふたつの拡張計画</vt:lpstr>
      <vt:lpstr>PowerPoint プレゼンテーション</vt:lpstr>
      <vt:lpstr>TA低エネルギー拡張（TALE)</vt:lpstr>
      <vt:lpstr>TALEサイトへの装置の設置</vt:lpstr>
      <vt:lpstr>TA　拡張計画TAx4</vt:lpstr>
      <vt:lpstr>TAサイトでの関連研究</vt:lpstr>
      <vt:lpstr>電子加速器と 望遠鏡較正</vt:lpstr>
      <vt:lpstr>Augerの水タンク地表検出器→ TAサイトへ Augerが得た空気シャワーのミューオン数過剰をTAサイトで検証</vt:lpstr>
      <vt:lpstr>PowerPoint プレゼンテーション</vt:lpstr>
      <vt:lpstr>PowerPoint プレゼンテーション</vt:lpstr>
      <vt:lpstr>PowerPoint プレゼンテーション</vt:lpstr>
      <vt:lpstr>雷と同期したTAバースト事象の発見</vt:lpstr>
      <vt:lpstr>望遠鏡サイト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44</cp:revision>
  <dcterms:created xsi:type="dcterms:W3CDTF">2018-03-05T04:37:25Z</dcterms:created>
  <dcterms:modified xsi:type="dcterms:W3CDTF">2018-03-10T04:13:56Z</dcterms:modified>
</cp:coreProperties>
</file>